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41"/>
  </p:notesMasterIdLst>
  <p:handoutMasterIdLst>
    <p:handoutMasterId r:id="rId42"/>
  </p:handoutMasterIdLst>
  <p:sldIdLst>
    <p:sldId id="414" r:id="rId2"/>
    <p:sldId id="412" r:id="rId3"/>
    <p:sldId id="411" r:id="rId4"/>
    <p:sldId id="256" r:id="rId5"/>
    <p:sldId id="371" r:id="rId6"/>
    <p:sldId id="428" r:id="rId7"/>
    <p:sldId id="413" r:id="rId8"/>
    <p:sldId id="441" r:id="rId9"/>
    <p:sldId id="442" r:id="rId10"/>
    <p:sldId id="443" r:id="rId11"/>
    <p:sldId id="444" r:id="rId12"/>
    <p:sldId id="445" r:id="rId13"/>
    <p:sldId id="429" r:id="rId14"/>
    <p:sldId id="449" r:id="rId15"/>
    <p:sldId id="446" r:id="rId16"/>
    <p:sldId id="447" r:id="rId17"/>
    <p:sldId id="415" r:id="rId18"/>
    <p:sldId id="418" r:id="rId19"/>
    <p:sldId id="419" r:id="rId20"/>
    <p:sldId id="423" r:id="rId21"/>
    <p:sldId id="424" r:id="rId22"/>
    <p:sldId id="427" r:id="rId23"/>
    <p:sldId id="420" r:id="rId24"/>
    <p:sldId id="421" r:id="rId25"/>
    <p:sldId id="422" r:id="rId26"/>
    <p:sldId id="425" r:id="rId27"/>
    <p:sldId id="426" r:id="rId28"/>
    <p:sldId id="432" r:id="rId29"/>
    <p:sldId id="433" r:id="rId30"/>
    <p:sldId id="416" r:id="rId31"/>
    <p:sldId id="417" r:id="rId32"/>
    <p:sldId id="434" r:id="rId33"/>
    <p:sldId id="435" r:id="rId34"/>
    <p:sldId id="436" r:id="rId35"/>
    <p:sldId id="438" r:id="rId36"/>
    <p:sldId id="437" r:id="rId37"/>
    <p:sldId id="439" r:id="rId38"/>
    <p:sldId id="430" r:id="rId39"/>
    <p:sldId id="372" r:id="rId4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43"/>
    <p:restoredTop sz="86470"/>
  </p:normalViewPr>
  <p:slideViewPr>
    <p:cSldViewPr>
      <p:cViewPr varScale="1">
        <p:scale>
          <a:sx n="104" d="100"/>
          <a:sy n="104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6981AC-E81F-6C4B-B4A8-6477C995F6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B2D4E-76F3-FA42-BA2A-A9DD809476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F396A52-3467-E444-8987-A69EACBC4A86}" type="datetimeFigureOut">
              <a:rPr lang="en-US"/>
              <a:pPr>
                <a:defRPr/>
              </a:pPr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CBE39-66B1-EF48-B4B7-8C138BF95E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F02B-24F6-0F4E-B136-5BF7500C95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9228E8CA-CBF0-E74C-A021-9915C0674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BB515DA-C9C3-4A40-ABA9-5AA47D2DC7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24952D1D-E50E-A840-8452-001DF647BF8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7756D75B-3997-8647-9BB8-3147E878586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7" name="Rectangle 5">
            <a:extLst>
              <a:ext uri="{FF2B5EF4-FFF2-40B4-BE49-F238E27FC236}">
                <a16:creationId xmlns:a16="http://schemas.microsoft.com/office/drawing/2014/main" id="{ACFC8602-A60E-E045-A18A-5C5E8C2FEDE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9878" name="Rectangle 6">
            <a:extLst>
              <a:ext uri="{FF2B5EF4-FFF2-40B4-BE49-F238E27FC236}">
                <a16:creationId xmlns:a16="http://schemas.microsoft.com/office/drawing/2014/main" id="{7A38BDF5-C413-774A-A506-E7A9AAADDFA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>
            <a:extLst>
              <a:ext uri="{FF2B5EF4-FFF2-40B4-BE49-F238E27FC236}">
                <a16:creationId xmlns:a16="http://schemas.microsoft.com/office/drawing/2014/main" id="{18E68DC8-34C9-B145-8B08-BA6477FEF6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29380B6C-0A6C-4D4F-BC4A-DEB8ED03C88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21403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thewallpaper.co</a:t>
            </a:r>
            <a:r>
              <a:rPr lang="en-US" dirty="0"/>
              <a:t>/hd-space-wallpapers-galaxy-high-definition-desktop-images-download-iphone-wallpapers-astro-amazing-2200x1197/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2165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68059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Those are the best candidates for life as we know it in our own solar system; they have enough internal energy from tidal forces of their planets/neighboring moons squeezing them to have liquid water under their icy crusts. Or, decent enough pressure and atmospheric blanketing conditions to support life that has sufficient temperature/breathing apparatus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8514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might we have picked a globular cluster to beam this signal 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3502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now, we can only figure out with decent accuracy how many habitable planets there might be in the galaxy, and even that one is tough.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34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0011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419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earthsky.org</a:t>
            </a:r>
            <a:r>
              <a:rPr lang="en-US" dirty="0"/>
              <a:t>/space/how-do-astronomers-discover-exoplanets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2915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33959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07191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E=mc^2 shows up again.. The missing mass we haven’t been able to account for could be not mass, but rather, energy!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28182-2145-EC4E-9420-3C97A443FE64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3629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https://wasp-</a:t>
            </a:r>
            <a:r>
              <a:rPr lang="en-US" dirty="0" err="1"/>
              <a:t>planets.net</a:t>
            </a:r>
            <a:r>
              <a:rPr lang="en-US" dirty="0"/>
              <a:t>/2016/09/02/long-lasting-starspots-on-exoplanet-host-qatar-2/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22704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Mearth</a:t>
            </a:r>
            <a:r>
              <a:rPr lang="en-US" dirty="0"/>
              <a:t> project</a:t>
            </a:r>
          </a:p>
          <a:p>
            <a:r>
              <a:rPr lang="en-US" dirty="0"/>
              <a:t>https://</a:t>
            </a:r>
            <a:r>
              <a:rPr lang="en-US" dirty="0" err="1"/>
              <a:t>www.cfa.harvard.edu</a:t>
            </a:r>
            <a:r>
              <a:rPr lang="en-US" dirty="0"/>
              <a:t>/</a:t>
            </a:r>
            <a:r>
              <a:rPr lang="en-US" dirty="0" err="1"/>
              <a:t>MEarth</a:t>
            </a:r>
            <a:r>
              <a:rPr lang="en-US" dirty="0"/>
              <a:t>/</a:t>
            </a:r>
            <a:r>
              <a:rPr lang="en-US" dirty="0" err="1"/>
              <a:t>Welcome.html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www.cfa.harvard.edu</a:t>
            </a:r>
            <a:r>
              <a:rPr lang="en-US" dirty="0"/>
              <a:t>/</a:t>
            </a:r>
            <a:r>
              <a:rPr lang="en-US" dirty="0" err="1"/>
              <a:t>MEarth</a:t>
            </a:r>
            <a:r>
              <a:rPr lang="en-US" dirty="0"/>
              <a:t>/</a:t>
            </a:r>
            <a:r>
              <a:rPr lang="en-US" dirty="0" err="1"/>
              <a:t>Discoveries.html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astrobiology.nasa.gov</a:t>
            </a:r>
            <a:r>
              <a:rPr lang="en-US" dirty="0"/>
              <a:t>/news/where-is-the-habitable-zone-for-m-dwarf-stars/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53193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casa.colorado.edu</a:t>
            </a:r>
            <a:r>
              <a:rPr lang="en-US" dirty="0"/>
              <a:t>/~</a:t>
            </a:r>
            <a:r>
              <a:rPr lang="en-US" dirty="0" err="1"/>
              <a:t>bertathompson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3555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Beta_Pictoris_b</a:t>
            </a:r>
            <a:r>
              <a:rPr lang="en-US" dirty="0"/>
              <a:t>#/media/</a:t>
            </a:r>
            <a:r>
              <a:rPr lang="en-US" dirty="0" err="1"/>
              <a:t>File:Beta_Pictoris_system_annotated.jpg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Fomalhaut_b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www.planetary.org</a:t>
            </a:r>
            <a:r>
              <a:rPr lang="en-US" dirty="0"/>
              <a:t>/explore/space-topics/exoplanets/direct-</a:t>
            </a:r>
            <a:r>
              <a:rPr lang="en-US" dirty="0" err="1"/>
              <a:t>imaging.html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Alycia_J._Weinberger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11133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www.planetary.org</a:t>
            </a:r>
            <a:r>
              <a:rPr lang="en-US" dirty="0"/>
              <a:t>/explore/space-topics/exoplanets/</a:t>
            </a:r>
            <a:r>
              <a:rPr lang="en-US" dirty="0" err="1"/>
              <a:t>microlensing.html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hubblesite.org</a:t>
            </a:r>
            <a:r>
              <a:rPr lang="en-US" dirty="0"/>
              <a:t>/image/2976</a:t>
            </a:r>
          </a:p>
          <a:p>
            <a:r>
              <a:rPr lang="en-US" dirty="0"/>
              <a:t>http://</a:t>
            </a:r>
            <a:r>
              <a:rPr lang="en-US" dirty="0" err="1"/>
              <a:t>www.scholarpedia.org</a:t>
            </a:r>
            <a:r>
              <a:rPr lang="en-US" dirty="0"/>
              <a:t>/article/</a:t>
            </a:r>
            <a:r>
              <a:rPr lang="en-US" dirty="0" err="1"/>
              <a:t>Microlensing_exoplanets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7866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Aline made predictions for what the radio emission would be for a planet called Tau Boo, pioneered work to try to detect exoplanetary radio emission</a:t>
            </a:r>
          </a:p>
          <a:p>
            <a:r>
              <a:rPr lang="en-US" dirty="0"/>
              <a:t>http://</a:t>
            </a:r>
            <a:r>
              <a:rPr lang="en-US" dirty="0" err="1"/>
              <a:t>herrero</a:t>
            </a:r>
            <a:r>
              <a:rPr lang="en-US" dirty="0"/>
              <a:t>-radio-</a:t>
            </a:r>
            <a:r>
              <a:rPr lang="en-US" dirty="0" err="1"/>
              <a:t>astronomy.blogspot.com</a:t>
            </a:r>
            <a:r>
              <a:rPr lang="en-US" dirty="0"/>
              <a:t>/2016/03/coronal-mass-ejection-</a:t>
            </a:r>
            <a:r>
              <a:rPr lang="en-US" dirty="0" err="1"/>
              <a:t>triggering.html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48771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exoplanet.eu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09441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exoplanet.eu</a:t>
            </a:r>
            <a:r>
              <a:rPr lang="en-US" dirty="0"/>
              <a:t>/diagrams/</a:t>
            </a:r>
          </a:p>
          <a:p>
            <a:r>
              <a:rPr lang="en-US" dirty="0"/>
              <a:t>Our observations are biased toward higher mass planets and shorter orbital periods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22527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exoplanet.eu</a:t>
            </a:r>
            <a:r>
              <a:rPr lang="en-US" dirty="0"/>
              <a:t>/diagrams/</a:t>
            </a:r>
          </a:p>
          <a:p>
            <a:r>
              <a:rPr lang="en-US" dirty="0"/>
              <a:t>Our observations are biased toward higher mass planets and shorter orbital periods</a:t>
            </a:r>
          </a:p>
          <a:p>
            <a:r>
              <a:rPr lang="en-US" dirty="0"/>
              <a:t>And also stars ~1 </a:t>
            </a:r>
            <a:r>
              <a:rPr lang="en-US" dirty="0" err="1"/>
              <a:t>Msun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6409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exoplanet.eu</a:t>
            </a:r>
            <a:r>
              <a:rPr lang="en-US" dirty="0"/>
              <a:t>/diagrams/</a:t>
            </a:r>
          </a:p>
          <a:p>
            <a:r>
              <a:rPr lang="en-US" dirty="0"/>
              <a:t>Our observations are biased toward higher mass planets and shorter orbital periods</a:t>
            </a:r>
          </a:p>
          <a:p>
            <a:r>
              <a:rPr lang="en-US" dirty="0"/>
              <a:t>And also stars ~1 </a:t>
            </a:r>
            <a:r>
              <a:rPr lang="en-US" dirty="0" err="1"/>
              <a:t>Msun</a:t>
            </a:r>
            <a:r>
              <a:rPr lang="en-US" dirty="0"/>
              <a:t>. </a:t>
            </a:r>
          </a:p>
          <a:p>
            <a:r>
              <a:rPr lang="en-US" dirty="0"/>
              <a:t>And also stars &gt;~100Myr, because the gas/dust need to have cleared for us to see the planets. Also, they need to have formed… </a:t>
            </a:r>
          </a:p>
          <a:p>
            <a:r>
              <a:rPr lang="en-US" dirty="0"/>
              <a:t>Note </a:t>
            </a:r>
            <a:r>
              <a:rPr lang="en-US" dirty="0" err="1"/>
              <a:t>trappist</a:t>
            </a:r>
            <a:r>
              <a:rPr lang="en-US" dirty="0"/>
              <a:t> system planets, GQ </a:t>
            </a:r>
            <a:r>
              <a:rPr lang="en-US" dirty="0" err="1"/>
              <a:t>Lup</a:t>
            </a:r>
            <a:r>
              <a:rPr lang="en-US" dirty="0"/>
              <a:t> system planets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065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A28182-2145-EC4E-9420-3C97A443FE64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78461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joke.. https://</a:t>
            </a:r>
            <a:r>
              <a:rPr lang="en-US" dirty="0" err="1"/>
              <a:t>arxiv.org</a:t>
            </a:r>
            <a:r>
              <a:rPr lang="en-US" dirty="0"/>
              <a:t>/abs/1403.8146</a:t>
            </a:r>
          </a:p>
          <a:p>
            <a:r>
              <a:rPr lang="en-US" dirty="0"/>
              <a:t>April fool’s day on the </a:t>
            </a:r>
            <a:r>
              <a:rPr lang="en-US" dirty="0" err="1"/>
              <a:t>arxiv</a:t>
            </a:r>
            <a:r>
              <a:rPr lang="en-US" dirty="0"/>
              <a:t> is a good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11319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8824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7835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863028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Dang it I was trying to steer toward uplifting…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295034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ok, not all of us; just some of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81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38651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9447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8168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 </a:t>
            </a:r>
            <a:r>
              <a:rPr lang="en-US" dirty="0" err="1"/>
              <a:t>tiiiime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0848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D7577389-A365-E34C-9F70-0186A32E6B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4254A8C-D734-D54B-8049-8C0EBADC6264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85DFB3A-D918-2B4F-8D89-77A8D30C12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1F8B7C3-C31E-9C4F-A347-575BBAA3B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Times" pitchFamily="2" charset="0"/>
                <a:ea typeface="ＭＳ Ｐゴシック" panose="020B0600070205080204" pitchFamily="34" charset="-128"/>
              </a:rPr>
              <a:t>https://</a:t>
            </a:r>
            <a:r>
              <a:rPr lang="en-US" altLang="en-US" dirty="0" err="1">
                <a:latin typeface="Times" pitchFamily="2" charset="0"/>
                <a:ea typeface="ＭＳ Ｐゴシック" panose="020B0600070205080204" pitchFamily="34" charset="-128"/>
              </a:rPr>
              <a:t>medium.com</a:t>
            </a:r>
            <a:r>
              <a:rPr lang="en-US" altLang="en-US" dirty="0">
                <a:latin typeface="Times" pitchFamily="2" charset="0"/>
                <a:ea typeface="ＭＳ Ｐゴシック" panose="020B0600070205080204" pitchFamily="34" charset="-128"/>
              </a:rPr>
              <a:t>/science-uncovered/science-fiction-vs-reality-a-look-at-exoplanets-b5e250bebd95</a:t>
            </a:r>
            <a:endParaRPr lang="ru-RU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E027E6F9-CCA6-D040-90BE-0DF0DB67268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AF07A9BA-9F6C-7547-BED7-97785765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" pitchFamily="2" charset="0"/>
                <a:ea typeface="ＭＳ Ｐゴシック" panose="020B0600070205080204" pitchFamily="34" charset="-128"/>
              </a:rPr>
              <a:t>Today’s lecture has a lot of question marks. Remember how I said each chapter was getting slimmer because we know less and less about the topics? Yeah, this is the ultimate don’t know- life in the universe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670C24E-E5A0-784A-9D56-4DD82C8D5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1A748F35-3EA4-274C-8CFE-2D42908A059A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</a:t>
            </a:r>
            <a:r>
              <a:rPr lang="en-US" dirty="0" err="1"/>
              <a:t>www.space.com</a:t>
            </a:r>
            <a:r>
              <a:rPr lang="en-US" dirty="0"/>
              <a:t>/41329-mars-closest-to-earth-2018.html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36021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Theme of class today: life in the universe!</a:t>
            </a:r>
          </a:p>
          <a:p>
            <a:r>
              <a:rPr lang="en-US" dirty="0"/>
              <a:t>https://</a:t>
            </a:r>
            <a:r>
              <a:rPr lang="en-US" dirty="0" err="1"/>
              <a:t>www.sciencealert.com</a:t>
            </a:r>
            <a:r>
              <a:rPr lang="en-US" dirty="0"/>
              <a:t>/when-rainfall-kissed-the-driest-desert-on-earth-it-was-literally-the-kiss-of-death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6137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phys.org</a:t>
            </a:r>
            <a:r>
              <a:rPr lang="en-US" dirty="0"/>
              <a:t>/news/2018-05-evidence-plumes-jupiter-moon-europa.html</a:t>
            </a:r>
          </a:p>
          <a:p>
            <a:r>
              <a:rPr lang="en-US" dirty="0"/>
              <a:t>https://</a:t>
            </a:r>
            <a:r>
              <a:rPr lang="en-US" dirty="0" err="1"/>
              <a:t>earthsky.org</a:t>
            </a:r>
            <a:r>
              <a:rPr lang="en-US" dirty="0"/>
              <a:t>/space/million-fold-chorus-waves-detected-on-</a:t>
            </a:r>
            <a:r>
              <a:rPr lang="en-US" dirty="0" err="1"/>
              <a:t>jupiters</a:t>
            </a:r>
            <a:r>
              <a:rPr lang="en-US" dirty="0"/>
              <a:t>-moon-Ganymede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3037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www.npr.org</a:t>
            </a:r>
            <a:r>
              <a:rPr lang="en-US" dirty="0"/>
              <a:t>/sections/13.7/2017/10/16/555045041/confession-of-a-planetary-scientist-i-do-not-want-to-live-on-mars</a:t>
            </a:r>
          </a:p>
          <a:p>
            <a:r>
              <a:rPr lang="en-US" dirty="0"/>
              <a:t>http://</a:t>
            </a:r>
            <a:r>
              <a:rPr lang="en-US" dirty="0" err="1"/>
              <a:t>www.planetary.org</a:t>
            </a:r>
            <a:r>
              <a:rPr lang="en-US" dirty="0"/>
              <a:t>/blogs/</a:t>
            </a:r>
            <a:r>
              <a:rPr lang="en-US" dirty="0" err="1"/>
              <a:t>emily-lakdawalla</a:t>
            </a:r>
            <a:r>
              <a:rPr lang="en-US" dirty="0"/>
              <a:t>/2015/04081101-a-moon-with-atmosphere.html</a:t>
            </a:r>
          </a:p>
          <a:p>
            <a:r>
              <a:rPr lang="en-US" dirty="0"/>
              <a:t>https://</a:t>
            </a:r>
            <a:r>
              <a:rPr lang="en-US" dirty="0" err="1"/>
              <a:t>solarsystem.nasa.gov</a:t>
            </a:r>
            <a:r>
              <a:rPr lang="en-US" dirty="0"/>
              <a:t>/missions/</a:t>
            </a:r>
            <a:r>
              <a:rPr lang="en-US" dirty="0" err="1"/>
              <a:t>cassini</a:t>
            </a:r>
            <a:r>
              <a:rPr lang="en-US" dirty="0"/>
              <a:t>/science/</a:t>
            </a:r>
            <a:r>
              <a:rPr lang="en-US" dirty="0" err="1"/>
              <a:t>enceladus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380B6C-0A6C-4D4F-BC4A-DEB8ED03C88F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26748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AE43C-CD3B-F44E-8593-B8FEF3D6A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DAFA4-0790-5E42-894B-0387095E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D262A-452B-6D43-978D-449589DD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E39AC-9424-5048-B8B5-ED7F44C177C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0335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B5A5B-9BD7-7148-BBFF-A2BBB985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2A5CF-E3CE-4F41-9054-F65DF09D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EFAC6-6AC4-064C-9D2C-5772094B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3185F-D821-8C4E-B340-70194DE16A2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4357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FD17-A23F-A747-9E67-9E404827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3E543-1D2D-7F49-922C-6104A7F6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A28A1-D0DA-064A-992B-71594F04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2F2EE-94EB-1345-93AA-72ECDF202F5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352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6C9E6-7025-484C-B429-210D6B24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797CC-0604-074F-822A-91106603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B67F2-F323-9D41-A312-DA6A6937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64E19-71E3-6543-A94F-935D8993CB58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324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77887E2-4A67-DE4F-A769-C84FC91D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4A1298-23FB-264E-A6D9-F062D3413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3F330C-45DE-3042-BF80-09A7D1B8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DF31D-D395-6F4F-8310-3BD20F2E4A2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707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6596-21DF-DD4C-A7BC-B0930ADA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808A8-C707-EB4C-91E7-BAF60072B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2CF53-E1AF-2542-97BE-8CD0D04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D6550-6F76-ED41-8755-1C51FE2626D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9284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57F3063-5A11-A848-ACED-AA2FBB9840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499EEB-1007-3940-AC6E-7C86A884BD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6AD127-44A1-674D-9405-D2BF82FF71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FCD95-933E-2E49-B10F-9A269F5DEC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8534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3F00DE9-D553-2E4A-8529-FD63604D5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3FB1FF-D20C-EE43-AF5B-F9D2B32B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1407E3E-46B7-3B41-9B81-507761F4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444496-0D80-2A49-AA55-018E83205A14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1421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E8ED99-4A86-7C4E-87C6-0BFC045F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C003808-F8C5-DE4F-B579-FA7BBFDF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C4E343-3E08-664A-BA48-C43C3E55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17A808-41E7-C94E-9FE4-C5936847702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6329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79A343-48A5-BF4D-8B07-4E62ADB8A46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44F63751-A41D-0B4B-945F-7BF38446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52B25923-AC78-2F44-86DD-B1BE3284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3D71821A-2D17-CB49-916F-F51C584B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5B281-24EE-AA4B-BFF6-4B25FA62D56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26379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B8E9C8-2F67-3344-895C-A2592029515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>
            <a:extLst>
              <a:ext uri="{FF2B5EF4-FFF2-40B4-BE49-F238E27FC236}">
                <a16:creationId xmlns:a16="http://schemas.microsoft.com/office/drawing/2014/main" id="{E4BC8898-E27A-1C42-8EF3-0E36864B2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D8DDEE62-3808-4C4F-8D42-D90E98C1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14C67DF3-1C02-D946-A23E-3993603D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6508C-25FA-6747-8E37-E5DF5517F8E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775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2AE30-EA80-D241-A366-672A7AD9A6B1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2885F89-BC98-5F42-B4F3-24391611DE7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3FA02-EB69-9946-AC42-726FF1DBC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78AFC-EC00-0946-9F95-75B9B4471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0E43-4C9A-4146-B8C9-1526F300B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Times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22C41222-B02A-DA45-A893-94EE92523F0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9" r:id="rId8"/>
    <p:sldLayoutId id="2147483900" r:id="rId9"/>
    <p:sldLayoutId id="2147483897" r:id="rId10"/>
    <p:sldLayoutId id="2147483898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08650530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F01F-8D80-3943-84BA-006DB80F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Logistical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99B44-11FF-F343-B9F0-6A0C6158F7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Please come up and pick up your graded midterm 2 (and/or corrections to midterm 1…) if you haven’t already! </a:t>
            </a:r>
          </a:p>
          <a:p>
            <a:pPr lvl="1"/>
            <a:r>
              <a:rPr lang="en-US" dirty="0" err="1"/>
              <a:t>Srsly</a:t>
            </a:r>
            <a:r>
              <a:rPr lang="en-US" dirty="0"/>
              <a:t> </a:t>
            </a:r>
            <a:r>
              <a:rPr lang="en-US" dirty="0" err="1"/>
              <a:t>pls</a:t>
            </a:r>
            <a:r>
              <a:rPr lang="en-US" dirty="0"/>
              <a:t> I don’t want to hang on to your tests… you need them to study!</a:t>
            </a:r>
          </a:p>
          <a:p>
            <a:pPr lvl="1"/>
            <a:endParaRPr lang="en-US" dirty="0"/>
          </a:p>
          <a:p>
            <a:r>
              <a:rPr lang="en-US" dirty="0"/>
              <a:t>Tuesday after the break, 11/27, will be a TCO night if clear!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AB346-6F08-664B-B511-F48497D94F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Happy holiday break! The deadline extension fairy has visited </a:t>
            </a:r>
            <a:r>
              <a:rPr lang="en-US" dirty="0" err="1"/>
              <a:t>MasteringAstronomy</a:t>
            </a:r>
            <a:r>
              <a:rPr lang="en-US" dirty="0"/>
              <a:t> and removed late penalties on Lab 5, Lab 6, and Chapter 20! Rest, eat something tasty, and catch up on </a:t>
            </a:r>
            <a:r>
              <a:rPr lang="en-US" dirty="0" err="1"/>
              <a:t>homeworks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E8AED-D759-2C4C-B0F2-0B21692B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276600"/>
            <a:ext cx="2590800" cy="345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8C102-D030-304F-B953-3BEDC972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284" y="4191000"/>
            <a:ext cx="1955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D726-73F0-3044-94A1-CA13C9A9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Saturn’s Moons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5714D-14F5-5741-B407-C6E8E4A33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that view,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AC48-B85C-4644-8E96-01281D003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15715" y="2209800"/>
            <a:ext cx="7960570" cy="43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0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61AAF-CEA9-C944-A023-5209F77C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Jupiter’s Moons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C94DC-9A57-8442-B912-17AB02668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Hm</a:t>
            </a:r>
            <a:r>
              <a:rPr lang="en-US" dirty="0"/>
              <a:t>, 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69B67-3109-9246-89AD-DE755A139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33" y="2139950"/>
            <a:ext cx="8335533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1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CAD967-4E21-B645-A1E4-A4BB507C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1447800"/>
            <a:ext cx="4486656" cy="2851925"/>
          </a:xfrm>
        </p:spPr>
        <p:txBody>
          <a:bodyPr/>
          <a:lstStyle/>
          <a:p>
            <a:r>
              <a:rPr lang="en-US" dirty="0"/>
              <a:t>Which planet would you want to live on the moon of?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B4F8E3-BC7E-2745-8557-005C91A8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3200" dirty="0"/>
              <a:t>Jupiter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3200" dirty="0"/>
              <a:t>Saturn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590C-D14E-1444-99CD-7AC5D4A3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974" y="4513909"/>
            <a:ext cx="3862410" cy="209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F3496-9C0E-EB4B-935A-29EE06BA9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16" y="2246551"/>
            <a:ext cx="3656941" cy="20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1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42AE-C90B-F44B-981A-0210D71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outside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A917-5F17-F64F-8F2E-43E06AD34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1493" y="1295399"/>
            <a:ext cx="7696200" cy="5487787"/>
          </a:xfrm>
        </p:spPr>
        <p:txBody>
          <a:bodyPr/>
          <a:lstStyle/>
          <a:p>
            <a:r>
              <a:rPr lang="en-US" dirty="0"/>
              <a:t>SETI: Search for Extra-Terrestrial Intelligence</a:t>
            </a:r>
          </a:p>
          <a:p>
            <a:pPr lvl="1"/>
            <a:r>
              <a:rPr lang="en-US" dirty="0"/>
              <a:t>Typically done with radio waves, since that’s how we’ve largely communicated for decades</a:t>
            </a:r>
          </a:p>
          <a:p>
            <a:pPr lvl="1"/>
            <a:r>
              <a:rPr lang="en-US" dirty="0"/>
              <a:t>Radio waves from our shows in the 1950s may now be ~60 light years from Earth, though much weaker than our own current technology could detect</a:t>
            </a:r>
          </a:p>
          <a:p>
            <a:pPr lvl="1"/>
            <a:r>
              <a:rPr lang="en-US" dirty="0"/>
              <a:t>In 1974, we attempted a high-powered blast of radio into space toward the globular cluster M13</a:t>
            </a:r>
          </a:p>
          <a:p>
            <a:pPr lvl="2"/>
            <a:r>
              <a:rPr lang="en-US" dirty="0"/>
              <a:t>25,000ly from Earth – will take 25,000 years to get there, and another 25,000 </a:t>
            </a:r>
            <a:r>
              <a:rPr lang="en-US" dirty="0" err="1"/>
              <a:t>ly</a:t>
            </a:r>
            <a:r>
              <a:rPr lang="en-US" dirty="0"/>
              <a:t> for any response to get back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we don’t know about life in our own solar system, how can we know about other civilizations in the galaxy/universe?</a:t>
            </a:r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756EB-E63B-1B42-9424-081AD081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99060"/>
            <a:ext cx="4504343" cy="298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5C89-30C0-4545-97C6-45E96E61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46" y="1371600"/>
            <a:ext cx="3346450" cy="22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8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42AE-C90B-F44B-981A-0210D71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outside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A917-5F17-F64F-8F2E-43E06AD34C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1493" y="1295400"/>
            <a:ext cx="7696200" cy="4292226"/>
          </a:xfrm>
        </p:spPr>
        <p:txBody>
          <a:bodyPr/>
          <a:lstStyle/>
          <a:p>
            <a:r>
              <a:rPr lang="en-US" dirty="0"/>
              <a:t>SETI: Search for Extra-Terrestrial Intelligence</a:t>
            </a:r>
          </a:p>
          <a:p>
            <a:pPr lvl="1"/>
            <a:r>
              <a:rPr lang="en-US" dirty="0"/>
              <a:t>If we don’t know about life in our own solar system, how can we know about other civilizations in the galaxy/universe?</a:t>
            </a:r>
          </a:p>
          <a:p>
            <a:pPr lvl="1"/>
            <a:r>
              <a:rPr lang="en-US" dirty="0"/>
              <a:t>Well, let’s think about the options/odds… astronomer Frank Drake made an equation for this:</a:t>
            </a:r>
          </a:p>
          <a:p>
            <a:pPr marL="228600" lvl="1" indent="0">
              <a:buNone/>
            </a:pPr>
            <a:r>
              <a:rPr lang="en-US" sz="400" dirty="0"/>
              <a:t>  </a:t>
            </a:r>
          </a:p>
          <a:p>
            <a:pPr marL="228600" lvl="1" indent="0" algn="ctr">
              <a:buNone/>
            </a:pPr>
            <a:r>
              <a:rPr lang="en-US" sz="2600" dirty="0"/>
              <a:t># Civilizations = N</a:t>
            </a:r>
            <a:r>
              <a:rPr lang="en-US" sz="2600" baseline="-25000" dirty="0"/>
              <a:t>HP</a:t>
            </a:r>
            <a:r>
              <a:rPr lang="en-US" sz="2600" dirty="0"/>
              <a:t> * </a:t>
            </a:r>
            <a:r>
              <a:rPr lang="en-US" sz="2600" dirty="0" err="1"/>
              <a:t>f</a:t>
            </a:r>
            <a:r>
              <a:rPr lang="en-US" sz="2600" baseline="-25000" dirty="0" err="1"/>
              <a:t>life</a:t>
            </a:r>
            <a:r>
              <a:rPr lang="en-US" sz="2600" dirty="0"/>
              <a:t> * </a:t>
            </a:r>
            <a:r>
              <a:rPr lang="en-US" sz="2600" dirty="0" err="1"/>
              <a:t>f</a:t>
            </a:r>
            <a:r>
              <a:rPr lang="en-US" sz="2600" baseline="-25000" dirty="0" err="1"/>
              <a:t>civ</a:t>
            </a:r>
            <a:r>
              <a:rPr lang="en-US" sz="2600" dirty="0"/>
              <a:t> * </a:t>
            </a:r>
            <a:r>
              <a:rPr lang="en-US" sz="2600" dirty="0" err="1"/>
              <a:t>f</a:t>
            </a:r>
            <a:r>
              <a:rPr lang="en-US" sz="2600" baseline="-25000" dirty="0" err="1"/>
              <a:t>now</a:t>
            </a:r>
            <a:endParaRPr lang="en-US" sz="2600" baseline="-25000" dirty="0"/>
          </a:p>
          <a:p>
            <a:pPr marL="228600" lvl="1" indent="0">
              <a:buNone/>
            </a:pPr>
            <a:endParaRPr lang="en-US" baseline="-25000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BEB0D-63E0-DF48-B4F7-5B502692F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4400" y="4267200"/>
            <a:ext cx="7467600" cy="4292226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baseline="-25000" dirty="0"/>
              <a:t>HP</a:t>
            </a:r>
            <a:r>
              <a:rPr lang="en-US" dirty="0"/>
              <a:t> = # of Habitable Planets</a:t>
            </a:r>
          </a:p>
          <a:p>
            <a:r>
              <a:rPr lang="en-US" dirty="0" err="1"/>
              <a:t>f</a:t>
            </a:r>
            <a:r>
              <a:rPr lang="en-US" baseline="-25000" dirty="0" err="1"/>
              <a:t>life</a:t>
            </a:r>
            <a:r>
              <a:rPr lang="en-US" dirty="0"/>
              <a:t> = fraction of planets that could have life</a:t>
            </a:r>
          </a:p>
          <a:p>
            <a:r>
              <a:rPr lang="en-US" dirty="0" err="1"/>
              <a:t>f</a:t>
            </a:r>
            <a:r>
              <a:rPr lang="en-US" baseline="-25000" dirty="0" err="1"/>
              <a:t>civ</a:t>
            </a:r>
            <a:r>
              <a:rPr lang="en-US" dirty="0"/>
              <a:t> = fraction of planets with life where civilization capable of communication could develop</a:t>
            </a:r>
          </a:p>
          <a:p>
            <a:r>
              <a:rPr lang="en-US" dirty="0" err="1"/>
              <a:t>f</a:t>
            </a:r>
            <a:r>
              <a:rPr lang="en-US" baseline="-25000" dirty="0" err="1"/>
              <a:t>now</a:t>
            </a:r>
            <a:r>
              <a:rPr lang="en-US" dirty="0"/>
              <a:t> = how many of those planets have civilizations </a:t>
            </a:r>
            <a:r>
              <a:rPr lang="en-US" i="1" dirty="0"/>
              <a:t>now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756EB-E63B-1B42-9424-081AD081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799060"/>
            <a:ext cx="4504343" cy="298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85C89-30C0-4545-97C6-45E96E61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46" y="1371600"/>
            <a:ext cx="3346450" cy="22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42AE-C90B-F44B-981A-0210D71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outside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A917-5F17-F64F-8F2E-43E06AD3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/>
              <a:t>Exoplanets seem like a really good place to start looking for extra-solar life! We look for planets that could be habitable. Based on Earth, this requires:</a:t>
            </a:r>
          </a:p>
          <a:p>
            <a:pPr lvl="1"/>
            <a:r>
              <a:rPr lang="en-US" dirty="0"/>
              <a:t>A distance far enough from host star for water to be liquid</a:t>
            </a:r>
          </a:p>
          <a:p>
            <a:pPr lvl="1"/>
            <a:r>
              <a:rPr lang="en-US" dirty="0"/>
              <a:t>Volcanism to release internal gases to fill planet’s atmosphere and oceans</a:t>
            </a:r>
          </a:p>
          <a:p>
            <a:pPr lvl="1"/>
            <a:r>
              <a:rPr lang="en-US" dirty="0"/>
              <a:t>Plate tectonics for CO</a:t>
            </a:r>
            <a:r>
              <a:rPr lang="en-US" baseline="-25000" dirty="0"/>
              <a:t>2</a:t>
            </a:r>
            <a:r>
              <a:rPr lang="en-US" dirty="0"/>
              <a:t> cycle to regulate climate</a:t>
            </a:r>
          </a:p>
          <a:p>
            <a:pPr lvl="1"/>
            <a:r>
              <a:rPr lang="en-US" dirty="0"/>
              <a:t>A magnetic field to shield from harmful energetic particles in stellar wind</a:t>
            </a:r>
          </a:p>
          <a:p>
            <a:r>
              <a:rPr lang="en-US" dirty="0"/>
              <a:t>Search for exoplanets began around solar-mass stars (or lower) because</a:t>
            </a:r>
          </a:p>
          <a:p>
            <a:pPr lvl="1"/>
            <a:r>
              <a:rPr lang="en-US" dirty="0"/>
              <a:t>Massive stars rare</a:t>
            </a:r>
          </a:p>
          <a:p>
            <a:pPr lvl="1"/>
            <a:r>
              <a:rPr lang="en-US" dirty="0"/>
              <a:t>Massive stars have shorter lifetimes</a:t>
            </a:r>
          </a:p>
          <a:p>
            <a:pPr lvl="1"/>
            <a:r>
              <a:rPr lang="en-US" dirty="0"/>
              <a:t>More observational issues to be discussed…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3B90B-79DD-1E40-9FC6-3BD5F3673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950" y="4051300"/>
            <a:ext cx="281305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3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217D-A2C6-2D44-A63C-38CDF682D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Exoplanets!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F0D828-3FA3-FB4F-B3B0-54E8DF26B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71700"/>
            <a:ext cx="7620000" cy="2921000"/>
          </a:xfrm>
        </p:spPr>
      </p:pic>
    </p:spTree>
    <p:extLst>
      <p:ext uri="{BB962C8B-B14F-4D97-AF65-F5344CB8AC3E}">
        <p14:creationId xmlns:p14="http://schemas.microsoft.com/office/powerpoint/2010/main" val="2513901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7620000" cy="4216027"/>
          </a:xfrm>
        </p:spPr>
        <p:txBody>
          <a:bodyPr/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2"/>
            <a:r>
              <a:rPr lang="en-US" dirty="0"/>
              <a:t>Star, planet move around system center of mass</a:t>
            </a:r>
          </a:p>
          <a:p>
            <a:pPr lvl="2"/>
            <a:r>
              <a:rPr lang="en-US" dirty="0"/>
              <a:t>Can detect motion of star around in the sky</a:t>
            </a:r>
          </a:p>
          <a:p>
            <a:pPr lvl="2"/>
            <a:r>
              <a:rPr lang="en-US" dirty="0"/>
              <a:t>Limitations:</a:t>
            </a:r>
          </a:p>
          <a:p>
            <a:pPr lvl="3"/>
            <a:r>
              <a:rPr lang="en-US" dirty="0"/>
              <a:t>Star needs to be nearby</a:t>
            </a:r>
          </a:p>
          <a:p>
            <a:pPr lvl="3"/>
            <a:r>
              <a:rPr lang="en-US" dirty="0"/>
              <a:t>Planet needs to be massive</a:t>
            </a:r>
          </a:p>
          <a:p>
            <a:pPr lvl="3"/>
            <a:r>
              <a:rPr lang="en-US" dirty="0"/>
              <a:t>Inclination of system: optimal orientation is face-on (pole-on)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1742B-886A-054D-B794-BF909F773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7526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6477000" cy="5334000"/>
          </a:xfrm>
        </p:spPr>
        <p:txBody>
          <a:bodyPr>
            <a:normAutofit fontScale="92500"/>
          </a:bodyPr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1"/>
            <a:r>
              <a:rPr lang="en-US" dirty="0"/>
              <a:t>Doppler</a:t>
            </a:r>
          </a:p>
          <a:p>
            <a:pPr lvl="2"/>
            <a:r>
              <a:rPr lang="en-US" dirty="0"/>
              <a:t>Similar to astrometric, but using shift of spectral lines rather than absolute position on the sky</a:t>
            </a:r>
          </a:p>
          <a:p>
            <a:pPr lvl="2"/>
            <a:r>
              <a:rPr lang="en-US" dirty="0"/>
              <a:t>Velocity of star at maximal red/blueshift tells us about </a:t>
            </a:r>
          </a:p>
          <a:p>
            <a:pPr lvl="3"/>
            <a:r>
              <a:rPr lang="en-US" dirty="0"/>
              <a:t>How massive the planet is</a:t>
            </a:r>
          </a:p>
          <a:p>
            <a:pPr lvl="3"/>
            <a:r>
              <a:rPr lang="en-US" dirty="0"/>
              <a:t>Separation of planet and star</a:t>
            </a:r>
          </a:p>
          <a:p>
            <a:pPr lvl="2"/>
            <a:r>
              <a:rPr lang="en-US" dirty="0"/>
              <a:t>Limitations:</a:t>
            </a:r>
          </a:p>
          <a:p>
            <a:pPr lvl="3"/>
            <a:r>
              <a:rPr lang="en-US" dirty="0"/>
              <a:t>Planet needs to be massive enough, close enough</a:t>
            </a:r>
          </a:p>
          <a:p>
            <a:pPr lvl="3"/>
            <a:r>
              <a:rPr lang="en-US" dirty="0"/>
              <a:t>Resolution of spectrograph determines how small a shift can be observed</a:t>
            </a:r>
          </a:p>
          <a:p>
            <a:pPr lvl="3"/>
            <a:r>
              <a:rPr lang="en-US" dirty="0"/>
              <a:t>Need to know mass of star well to get planet mass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841C1-AE86-A64E-B2BC-19ECD673D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905000"/>
            <a:ext cx="5029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Detecting 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1"/>
            <a:r>
              <a:rPr lang="en-US" dirty="0"/>
              <a:t>Doppler</a:t>
            </a:r>
          </a:p>
          <a:p>
            <a:pPr lvl="1"/>
            <a:r>
              <a:rPr lang="en-US" dirty="0"/>
              <a:t>Transit</a:t>
            </a:r>
          </a:p>
          <a:p>
            <a:pPr lvl="2"/>
            <a:r>
              <a:rPr lang="en-US" dirty="0"/>
              <a:t>Planet passes between us and star along our line of sight</a:t>
            </a:r>
          </a:p>
          <a:p>
            <a:pPr lvl="2"/>
            <a:r>
              <a:rPr lang="en-US" dirty="0" err="1"/>
              <a:t>Star+planet</a:t>
            </a:r>
            <a:r>
              <a:rPr lang="en-US" dirty="0"/>
              <a:t> (reflected) light, planet blocks some star light, </a:t>
            </a:r>
            <a:r>
              <a:rPr lang="en-US" dirty="0" err="1"/>
              <a:t>star+planet</a:t>
            </a:r>
            <a:r>
              <a:rPr lang="en-US" dirty="0"/>
              <a:t> light, star only</a:t>
            </a:r>
          </a:p>
          <a:p>
            <a:pPr lvl="2"/>
            <a:r>
              <a:rPr lang="en-US" dirty="0"/>
              <a:t>Depth of decrease in light related to planet’s radius</a:t>
            </a:r>
          </a:p>
          <a:p>
            <a:pPr lvl="2"/>
            <a:r>
              <a:rPr lang="en-US" dirty="0"/>
              <a:t>Steepness of light curve shape related to planet radius, sharpness of planet edge (shallower = atmosphere present!)</a:t>
            </a:r>
          </a:p>
          <a:p>
            <a:pPr lvl="2"/>
            <a:r>
              <a:rPr lang="en-US" dirty="0"/>
              <a:t>Length of eclipse related to size of star</a:t>
            </a:r>
          </a:p>
          <a:p>
            <a:pPr lvl="2"/>
            <a:r>
              <a:rPr lang="en-US" dirty="0"/>
              <a:t>Limitations:</a:t>
            </a:r>
          </a:p>
          <a:p>
            <a:pPr lvl="3"/>
            <a:r>
              <a:rPr lang="en-US" dirty="0"/>
              <a:t>Alignment must be such that planet travels into line of sight</a:t>
            </a:r>
          </a:p>
          <a:p>
            <a:pPr lvl="3"/>
            <a:r>
              <a:rPr lang="en-US" dirty="0"/>
              <a:t>Planet must be large enough to block sufficient amount of light</a:t>
            </a:r>
          </a:p>
          <a:p>
            <a:pPr lvl="3"/>
            <a:r>
              <a:rPr lang="en-US" dirty="0"/>
              <a:t>Can only get radius of planet, no mass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B730-A318-E14C-983A-EED88914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329064"/>
            <a:ext cx="5498285" cy="23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3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A620-80B1-174D-AB26-0256D791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Accelerating universe?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7B75-6DC0-724F-9CD9-4C1C263E9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7162800" cy="4216027"/>
          </a:xfrm>
        </p:spPr>
        <p:txBody>
          <a:bodyPr/>
          <a:lstStyle/>
          <a:p>
            <a:r>
              <a:rPr lang="en-US" dirty="0"/>
              <a:t>Acceleration discovered in 1998</a:t>
            </a:r>
          </a:p>
          <a:p>
            <a:r>
              <a:rPr lang="en-US" dirty="0"/>
              <a:t>Nobel prize for discovery in 2011</a:t>
            </a:r>
          </a:p>
          <a:p>
            <a:r>
              <a:rPr lang="en-US" dirty="0"/>
              <a:t>Acceleration must mean there’s some force driving expansion: dark energy!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D8600FF-D483-EC46-8216-1251DB243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1905000"/>
            <a:ext cx="3529821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33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9A153-59D2-4743-8F78-046C8F1A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Aside, re: transits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0448E-8703-9845-926D-894488510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 surfaces aren’t perfectly smoothly lit! Have spots and active regions!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353FE-A107-4741-800E-2A2F1D5F3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90" y="2438400"/>
            <a:ext cx="105898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5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BDCB-6C07-904B-A1C9-79ED87A8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Aside, re: transits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F9B0F-6E9F-324F-8497-E95722260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76962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Which stars are the best to look at for planets?</a:t>
            </a:r>
          </a:p>
          <a:p>
            <a:pPr lvl="1"/>
            <a:r>
              <a:rPr lang="en-US" dirty="0"/>
              <a:t>The stars we have the most of</a:t>
            </a:r>
          </a:p>
          <a:p>
            <a:pPr lvl="1"/>
            <a:r>
              <a:rPr lang="en-US" dirty="0"/>
              <a:t>Stars with close-in ”habitable zones”</a:t>
            </a:r>
          </a:p>
          <a:p>
            <a:pPr lvl="1"/>
            <a:r>
              <a:rPr lang="en-US" dirty="0"/>
              <a:t>Stars that are relatively small, so the size of the planet transiting is comparatively large</a:t>
            </a:r>
          </a:p>
          <a:p>
            <a:pPr lvl="1"/>
            <a:endParaRPr lang="en-US" dirty="0"/>
          </a:p>
          <a:p>
            <a:r>
              <a:rPr lang="en-US" dirty="0"/>
              <a:t>M dwarfs!</a:t>
            </a:r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Faint!</a:t>
            </a:r>
          </a:p>
          <a:p>
            <a:pPr lvl="1"/>
            <a:r>
              <a:rPr lang="en-US" dirty="0"/>
              <a:t>Active! </a:t>
            </a:r>
          </a:p>
          <a:p>
            <a:pPr lvl="2"/>
            <a:r>
              <a:rPr lang="en-US" dirty="0"/>
              <a:t>Flares</a:t>
            </a:r>
          </a:p>
          <a:p>
            <a:pPr lvl="2"/>
            <a:r>
              <a:rPr lang="en-US" dirty="0"/>
              <a:t>Spots </a:t>
            </a:r>
          </a:p>
          <a:p>
            <a:pPr lvl="2"/>
            <a:r>
              <a:rPr lang="en-US" dirty="0"/>
              <a:t>Effects that make signals confusing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9309B-64F3-9647-B9E5-C6AEA11A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902" y="1930400"/>
            <a:ext cx="19050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C62F4-BC5C-7848-B5D2-D3B6782CD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217341"/>
            <a:ext cx="13081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9C990B-4917-A440-B1C6-B741EF519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141" y="3429000"/>
            <a:ext cx="5710617" cy="32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5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2E2D-63E8-6942-B484-E142CC95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dwarf transits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4AC0-5883-824D-AE2D-2203F0070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7940272" cy="4216027"/>
          </a:xfrm>
        </p:spPr>
        <p:txBody>
          <a:bodyPr/>
          <a:lstStyle/>
          <a:p>
            <a:r>
              <a:rPr lang="en-US" dirty="0"/>
              <a:t>Proving that astronomers have the coolest footwear…</a:t>
            </a:r>
          </a:p>
          <a:p>
            <a:r>
              <a:rPr lang="en-US" dirty="0"/>
              <a:t>Zach Berta-Thompson at CU Boulder is part of the </a:t>
            </a:r>
            <a:r>
              <a:rPr lang="en-US" dirty="0" err="1"/>
              <a:t>MEarth</a:t>
            </a:r>
            <a:r>
              <a:rPr lang="en-US" dirty="0"/>
              <a:t> project</a:t>
            </a:r>
          </a:p>
          <a:p>
            <a:pPr lvl="1"/>
            <a:r>
              <a:rPr lang="en-US" dirty="0"/>
              <a:t>Using array of small telescopes to do large survey of nearby M dwarfs looking for Earth-like planets</a:t>
            </a:r>
          </a:p>
          <a:p>
            <a:pPr lvl="1"/>
            <a:r>
              <a:rPr lang="en-US" dirty="0"/>
              <a:t>Small budget, big results!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3521D-20A7-E544-A796-F3BF78E0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637" y="3048000"/>
            <a:ext cx="3444163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A5F0D-386D-1648-BA92-F852FD089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176" y="1627459"/>
            <a:ext cx="19050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4802C6-5A53-5445-B00B-56551D76A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874" y="914400"/>
            <a:ext cx="13081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EBA0A-2332-5941-B4CE-E5F6A438DA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75"/>
          <a:stretch/>
        </p:blipFill>
        <p:spPr>
          <a:xfrm>
            <a:off x="4191000" y="4114800"/>
            <a:ext cx="439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87D2A7-F9B1-344F-9A52-B93E8E5EF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886325"/>
            <a:ext cx="1905000" cy="1905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6705600" cy="5334000"/>
          </a:xfrm>
        </p:spPr>
        <p:txBody>
          <a:bodyPr/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1"/>
            <a:r>
              <a:rPr lang="en-US" dirty="0"/>
              <a:t>Doppler</a:t>
            </a:r>
          </a:p>
          <a:p>
            <a:pPr lvl="1"/>
            <a:r>
              <a:rPr lang="en-US" dirty="0"/>
              <a:t>Transit</a:t>
            </a:r>
          </a:p>
          <a:p>
            <a:pPr lvl="1"/>
            <a:r>
              <a:rPr lang="en-US" dirty="0"/>
              <a:t>Direct detection</a:t>
            </a:r>
          </a:p>
          <a:p>
            <a:pPr lvl="2"/>
            <a:r>
              <a:rPr lang="en-US" dirty="0"/>
              <a:t>Imaging with coronagraphs in place</a:t>
            </a:r>
          </a:p>
          <a:p>
            <a:pPr lvl="2"/>
            <a:r>
              <a:rPr lang="en-US" dirty="0"/>
              <a:t>Scattered visible light</a:t>
            </a:r>
          </a:p>
          <a:p>
            <a:pPr lvl="2"/>
            <a:r>
              <a:rPr lang="en-US" dirty="0"/>
              <a:t>Infrared thermal emission</a:t>
            </a:r>
          </a:p>
          <a:p>
            <a:pPr lvl="2"/>
            <a:endParaRPr lang="en-US" dirty="0"/>
          </a:p>
          <a:p>
            <a:pPr marL="228600" lvl="1" indent="0">
              <a:buNone/>
            </a:pPr>
            <a:endParaRPr lang="en-US" sz="1400" dirty="0"/>
          </a:p>
          <a:p>
            <a:pPr marL="228600" lvl="1" indent="0">
              <a:buNone/>
            </a:pPr>
            <a:endParaRPr lang="en-US" sz="1400" dirty="0"/>
          </a:p>
          <a:p>
            <a:pPr marL="228600" lvl="1" indent="0">
              <a:buNone/>
            </a:pPr>
            <a:r>
              <a:rPr lang="en-US" sz="1400" dirty="0"/>
              <a:t>   Alycia Weinberger, Carnegie/DTM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Detecting exoplanets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EEF77F-73F5-2246-8E0B-3E392D756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0369"/>
            <a:ext cx="3526573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81DD1-04DB-734C-96EF-1BB943BC9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271" y="482600"/>
            <a:ext cx="3675529" cy="208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9BB45-5667-3D4E-8723-B651CB1D4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600" y="3591584"/>
            <a:ext cx="40005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FCA56-37C0-E946-B47A-261DEBCA5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200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3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Detecting 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98298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1"/>
            <a:r>
              <a:rPr lang="en-US" dirty="0"/>
              <a:t>Doppler</a:t>
            </a:r>
          </a:p>
          <a:p>
            <a:pPr lvl="1"/>
            <a:r>
              <a:rPr lang="en-US" dirty="0"/>
              <a:t>Transit</a:t>
            </a:r>
          </a:p>
          <a:p>
            <a:pPr lvl="1"/>
            <a:r>
              <a:rPr lang="en-US" dirty="0"/>
              <a:t>Direct detection</a:t>
            </a:r>
          </a:p>
          <a:p>
            <a:pPr lvl="1"/>
            <a:r>
              <a:rPr lang="en-US" dirty="0"/>
              <a:t>Microlensing</a:t>
            </a:r>
          </a:p>
          <a:p>
            <a:pPr lvl="2"/>
            <a:r>
              <a:rPr lang="en-US" dirty="0"/>
              <a:t>Gravitational lensing, on small scales</a:t>
            </a:r>
          </a:p>
          <a:p>
            <a:pPr lvl="2"/>
            <a:r>
              <a:rPr lang="en-US" dirty="0"/>
              <a:t>Mass ratio of planet/star, angular separation of planet/star</a:t>
            </a:r>
          </a:p>
          <a:p>
            <a:pPr lvl="2"/>
            <a:r>
              <a:rPr lang="en-US" dirty="0"/>
              <a:t>Allows for detection of low-mass planets</a:t>
            </a:r>
          </a:p>
          <a:p>
            <a:pPr lvl="2"/>
            <a:r>
              <a:rPr lang="en-US" dirty="0"/>
              <a:t>Limitations:</a:t>
            </a:r>
          </a:p>
          <a:p>
            <a:pPr lvl="3"/>
            <a:r>
              <a:rPr lang="en-US" dirty="0"/>
              <a:t>Difficult to find: perfect alignment needed, timing just right</a:t>
            </a:r>
          </a:p>
          <a:p>
            <a:pPr lvl="3"/>
            <a:r>
              <a:rPr lang="en-US" dirty="0"/>
              <a:t>Not repeatable</a:t>
            </a:r>
          </a:p>
          <a:p>
            <a:pPr lvl="3"/>
            <a:r>
              <a:rPr lang="en-US" dirty="0"/>
              <a:t>Planet parameters depend on how well we know host stars (often, not well)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7FC06E-DE23-694A-8B7D-2DC1F91E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04800"/>
            <a:ext cx="6166439" cy="358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6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36A-86A1-B746-ACD0-0A120B24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Detecting 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03D8-123C-2F48-A5B1-DBC886CC0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89154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methods for detection</a:t>
            </a:r>
          </a:p>
          <a:p>
            <a:pPr lvl="1"/>
            <a:r>
              <a:rPr lang="en-US" dirty="0"/>
              <a:t>Astrometric</a:t>
            </a:r>
          </a:p>
          <a:p>
            <a:pPr lvl="1"/>
            <a:r>
              <a:rPr lang="en-US" dirty="0"/>
              <a:t>Doppler</a:t>
            </a:r>
          </a:p>
          <a:p>
            <a:pPr lvl="1"/>
            <a:r>
              <a:rPr lang="en-US" dirty="0"/>
              <a:t>Transit</a:t>
            </a:r>
          </a:p>
          <a:p>
            <a:pPr lvl="1"/>
            <a:r>
              <a:rPr lang="en-US" dirty="0"/>
              <a:t>Direct detection</a:t>
            </a:r>
          </a:p>
          <a:p>
            <a:pPr lvl="1"/>
            <a:r>
              <a:rPr lang="en-US" dirty="0"/>
              <a:t>Microlensing</a:t>
            </a:r>
          </a:p>
          <a:p>
            <a:pPr lvl="1"/>
            <a:r>
              <a:rPr lang="en-US" dirty="0"/>
              <a:t>Radio emission</a:t>
            </a:r>
          </a:p>
          <a:p>
            <a:pPr lvl="2"/>
            <a:r>
              <a:rPr lang="en-US" dirty="0"/>
              <a:t>Hasn’t been done yet! But maybe it could be?</a:t>
            </a:r>
          </a:p>
          <a:p>
            <a:pPr lvl="2"/>
            <a:r>
              <a:rPr lang="en-US" dirty="0"/>
              <a:t>Depends on how strong </a:t>
            </a:r>
            <a:r>
              <a:rPr lang="en-US" b="1" i="1" dirty="0"/>
              <a:t>B</a:t>
            </a:r>
            <a:r>
              <a:rPr lang="en-US" dirty="0"/>
              <a:t> field is, stellar wind, mass ejections</a:t>
            </a:r>
          </a:p>
          <a:p>
            <a:pPr lvl="2"/>
            <a:endParaRPr lang="en-US" dirty="0"/>
          </a:p>
          <a:p>
            <a:pPr marL="457200" lvl="2" indent="0">
              <a:buNone/>
            </a:pPr>
            <a:r>
              <a:rPr lang="en-US" dirty="0"/>
              <a:t>							</a:t>
            </a:r>
          </a:p>
          <a:p>
            <a:pPr marL="457200" lvl="2" indent="0">
              <a:buNone/>
            </a:pPr>
            <a:r>
              <a:rPr lang="en-US" dirty="0"/>
              <a:t>					          </a:t>
            </a:r>
            <a:r>
              <a:rPr lang="en-US" sz="1400" dirty="0"/>
              <a:t>Aline </a:t>
            </a:r>
            <a:r>
              <a:rPr lang="en-US" sz="1400" dirty="0" err="1"/>
              <a:t>Vidotto</a:t>
            </a:r>
            <a:r>
              <a:rPr lang="en-US" sz="1400" dirty="0"/>
              <a:t>, Trinity College Dublin </a:t>
            </a:r>
            <a:r>
              <a:rPr lang="en-US" sz="1400" dirty="0">
                <a:sym typeface="Wingdings" pitchFamily="2" charset="2"/>
              </a:rPr>
              <a:t>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CDFFD-7473-EF4E-BC67-5BB1AC10A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171450"/>
            <a:ext cx="5207000" cy="390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30021-8698-ED49-8528-C021DDDF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3794862"/>
            <a:ext cx="3130550" cy="28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2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9658-2C21-6D49-9BD2-9B04DE86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Exoplanet detections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BF93-C230-DF47-BF7E-F9A239425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all of these methods, we have detected, to-date, about … 3900 exoplanets!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5FAF6A-C25A-074E-B4FA-AF569727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77" y="2171766"/>
            <a:ext cx="5205845" cy="394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2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3D23-CB2B-3940-BEB8-52923C4A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B814-C11E-F746-94DD-646F1DFDD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8935" y="2184774"/>
            <a:ext cx="5320283" cy="4292226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Jupiter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4,300 d</a:t>
            </a:r>
          </a:p>
          <a:p>
            <a:pPr lvl="1"/>
            <a:r>
              <a:rPr lang="en-US" dirty="0"/>
              <a:t>Saturn</a:t>
            </a:r>
          </a:p>
          <a:p>
            <a:pPr lvl="2"/>
            <a:r>
              <a:rPr lang="en-US" dirty="0"/>
              <a:t>0.2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11,000 d </a:t>
            </a:r>
          </a:p>
          <a:p>
            <a:pPr lvl="1"/>
            <a:r>
              <a:rPr lang="en-US" dirty="0"/>
              <a:t>Neptune</a:t>
            </a:r>
          </a:p>
          <a:p>
            <a:pPr lvl="2"/>
            <a:r>
              <a:rPr lang="en-US" dirty="0"/>
              <a:t>0.05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60,200 d</a:t>
            </a:r>
          </a:p>
          <a:p>
            <a:pPr lvl="1"/>
            <a:r>
              <a:rPr lang="en-US" dirty="0"/>
              <a:t>Earth</a:t>
            </a:r>
          </a:p>
          <a:p>
            <a:pPr lvl="2"/>
            <a:r>
              <a:rPr lang="en-US" dirty="0"/>
              <a:t>0.003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365 d</a:t>
            </a:r>
          </a:p>
          <a:p>
            <a:pPr lvl="1"/>
            <a:r>
              <a:rPr lang="en-US" dirty="0"/>
              <a:t>Mars </a:t>
            </a:r>
          </a:p>
          <a:p>
            <a:pPr lvl="2"/>
            <a:r>
              <a:rPr lang="en-US" dirty="0"/>
              <a:t>0.0003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687 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28600" lvl="1" indent="0">
              <a:buNone/>
            </a:pPr>
            <a:r>
              <a:rPr lang="en-US" dirty="0" err="1"/>
              <a:t>exoplanet.eu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1EACB8-1D4A-9140-B7C4-A73417C8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8934" y="1337352"/>
            <a:ext cx="5320285" cy="1003113"/>
          </a:xfrm>
        </p:spPr>
        <p:txBody>
          <a:bodyPr/>
          <a:lstStyle/>
          <a:p>
            <a:r>
              <a:rPr lang="en-US" dirty="0"/>
              <a:t>For reference… masses and orbital periods for our solar system planets: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712FA-28B6-6041-BC8D-BAF248C25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600200"/>
            <a:ext cx="6760335" cy="47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9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3D23-CB2B-3940-BEB8-52923C4A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B814-C11E-F746-94DD-646F1DFDD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8935" y="2184774"/>
            <a:ext cx="5320283" cy="4292226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Jupiter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4,300 d</a:t>
            </a:r>
          </a:p>
          <a:p>
            <a:pPr lvl="1"/>
            <a:r>
              <a:rPr lang="en-US" dirty="0"/>
              <a:t>Saturn</a:t>
            </a:r>
          </a:p>
          <a:p>
            <a:pPr lvl="2"/>
            <a:r>
              <a:rPr lang="en-US" dirty="0"/>
              <a:t>0.2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11,000 d </a:t>
            </a:r>
          </a:p>
          <a:p>
            <a:pPr lvl="1"/>
            <a:r>
              <a:rPr lang="en-US" dirty="0"/>
              <a:t>Neptune</a:t>
            </a:r>
          </a:p>
          <a:p>
            <a:pPr lvl="2"/>
            <a:r>
              <a:rPr lang="en-US" dirty="0"/>
              <a:t>0.05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60,200 d</a:t>
            </a:r>
          </a:p>
          <a:p>
            <a:pPr lvl="1"/>
            <a:r>
              <a:rPr lang="en-US" dirty="0"/>
              <a:t>Earth</a:t>
            </a:r>
          </a:p>
          <a:p>
            <a:pPr lvl="2"/>
            <a:r>
              <a:rPr lang="en-US" dirty="0"/>
              <a:t>0.003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365 d</a:t>
            </a:r>
          </a:p>
          <a:p>
            <a:pPr lvl="1"/>
            <a:r>
              <a:rPr lang="en-US" dirty="0"/>
              <a:t>Mars </a:t>
            </a:r>
          </a:p>
          <a:p>
            <a:pPr lvl="2"/>
            <a:r>
              <a:rPr lang="en-US" dirty="0"/>
              <a:t>0.0003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687 d</a:t>
            </a: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228600" lvl="1" indent="0">
              <a:buNone/>
            </a:pPr>
            <a:r>
              <a:rPr lang="en-US" dirty="0" err="1"/>
              <a:t>exoplanet.eu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1EACB8-1D4A-9140-B7C4-A73417C8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8934" y="1337352"/>
            <a:ext cx="5320285" cy="1003113"/>
          </a:xfrm>
        </p:spPr>
        <p:txBody>
          <a:bodyPr/>
          <a:lstStyle/>
          <a:p>
            <a:r>
              <a:rPr lang="en-US" dirty="0"/>
              <a:t>For reference… masses and orbital periods for our solar system planets: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EF397-E0FB-5849-82A3-6570B5F0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26626"/>
            <a:ext cx="6684133" cy="48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69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3D23-CB2B-3940-BEB8-52923C4A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Exoplanets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B814-C11E-F746-94DD-646F1DFDD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8935" y="2184774"/>
            <a:ext cx="5320283" cy="4292226"/>
          </a:xfrm>
        </p:spPr>
        <p:txBody>
          <a:bodyPr numCol="2">
            <a:normAutofit/>
          </a:bodyPr>
          <a:lstStyle/>
          <a:p>
            <a:pPr lvl="1"/>
            <a:r>
              <a:rPr lang="en-US" dirty="0"/>
              <a:t>Jupiter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4,300 d</a:t>
            </a:r>
          </a:p>
          <a:p>
            <a:pPr lvl="1"/>
            <a:r>
              <a:rPr lang="en-US" dirty="0"/>
              <a:t>Saturn</a:t>
            </a:r>
          </a:p>
          <a:p>
            <a:pPr lvl="2"/>
            <a:r>
              <a:rPr lang="en-US" dirty="0"/>
              <a:t>0.2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11,000 d </a:t>
            </a:r>
          </a:p>
          <a:p>
            <a:pPr lvl="1"/>
            <a:r>
              <a:rPr lang="en-US" dirty="0"/>
              <a:t>Neptune</a:t>
            </a:r>
          </a:p>
          <a:p>
            <a:pPr lvl="2"/>
            <a:r>
              <a:rPr lang="en-US" dirty="0"/>
              <a:t>0.05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60,200 d</a:t>
            </a:r>
          </a:p>
          <a:p>
            <a:pPr lvl="1"/>
            <a:r>
              <a:rPr lang="en-US" dirty="0"/>
              <a:t>Earth</a:t>
            </a:r>
          </a:p>
          <a:p>
            <a:pPr lvl="2"/>
            <a:r>
              <a:rPr lang="en-US" dirty="0"/>
              <a:t>0.003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365 d</a:t>
            </a:r>
          </a:p>
          <a:p>
            <a:pPr lvl="1"/>
            <a:r>
              <a:rPr lang="en-US" dirty="0"/>
              <a:t>Mars </a:t>
            </a:r>
          </a:p>
          <a:p>
            <a:pPr lvl="2"/>
            <a:r>
              <a:rPr lang="en-US" dirty="0"/>
              <a:t>0.0003 </a:t>
            </a:r>
            <a:r>
              <a:rPr lang="en-US" dirty="0" err="1"/>
              <a:t>M</a:t>
            </a:r>
            <a:r>
              <a:rPr lang="en-US" baseline="-25000" dirty="0" err="1"/>
              <a:t>jup</a:t>
            </a:r>
            <a:endParaRPr lang="en-US" baseline="-25000" dirty="0"/>
          </a:p>
          <a:p>
            <a:pPr lvl="2"/>
            <a:r>
              <a:rPr lang="en-US" dirty="0"/>
              <a:t>687 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228600" lvl="1" indent="0">
              <a:buNone/>
            </a:pPr>
            <a:r>
              <a:rPr lang="en-US" dirty="0" err="1"/>
              <a:t>exoplanet.eu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1EACB8-1D4A-9140-B7C4-A73417C8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8934" y="1337352"/>
            <a:ext cx="5320285" cy="1003113"/>
          </a:xfrm>
        </p:spPr>
        <p:txBody>
          <a:bodyPr/>
          <a:lstStyle/>
          <a:p>
            <a:r>
              <a:rPr lang="en-US" dirty="0"/>
              <a:t>For reference… masses and orbital periods for our solar system planets: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07483-842D-8145-A332-A6C4D8AC8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2" y="1501316"/>
            <a:ext cx="6783022" cy="48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1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37F6-6010-9543-B325-0F5D1B15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fate of the universe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BE20E-F6C6-AE40-A5E4-3770C0852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11487"/>
            <a:ext cx="6705600" cy="5922713"/>
          </a:xfrm>
        </p:spPr>
      </p:pic>
    </p:spTree>
    <p:extLst>
      <p:ext uri="{BB962C8B-B14F-4D97-AF65-F5344CB8AC3E}">
        <p14:creationId xmlns:p14="http://schemas.microsoft.com/office/powerpoint/2010/main" val="14350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2DEF-082A-364C-AE2B-CCEECBA7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Aliens…?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A0AFC-102D-CC46-81EC-C66DAEEE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1"/>
            <a:ext cx="11125200" cy="1600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Where are the aliens?</a:t>
            </a:r>
          </a:p>
          <a:p>
            <a:r>
              <a:rPr lang="en-US" dirty="0"/>
              <a:t>Detecting exoplanet atmospheres is the new burgeoning science</a:t>
            </a:r>
          </a:p>
          <a:p>
            <a:r>
              <a:rPr lang="en-US" dirty="0"/>
              <a:t>Water vapor has not yet been detected</a:t>
            </a:r>
          </a:p>
          <a:p>
            <a:r>
              <a:rPr lang="en-US" dirty="0"/>
              <a:t>Papers have attempted to determine what you’d observe in an exoplanet’s atmosphere, post-zombie apocalypse…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41269-D066-0B4B-BE50-0CF75F321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0" y="3962400"/>
            <a:ext cx="3067050" cy="2708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4C48B-AFA4-8146-9869-2848C65D4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922428"/>
            <a:ext cx="7499350" cy="38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AF53-E9EC-524C-BC96-6CC9D039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Aliens…?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614C4-FE93-0C49-86DA-6F1BDCD0B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/>
              <a:t>The Fermi paradox: Plausible arguments suggest another civilization should exist in our galaxy, but we haven’t found it yet. Fermi famously said, </a:t>
            </a:r>
          </a:p>
          <a:p>
            <a:pPr lvl="1"/>
            <a:r>
              <a:rPr lang="en-US" dirty="0"/>
              <a:t>“So where is everybody?”</a:t>
            </a:r>
          </a:p>
          <a:p>
            <a:r>
              <a:rPr lang="en-US" dirty="0"/>
              <a:t>If we could travel at ~a few percent </a:t>
            </a:r>
            <a:r>
              <a:rPr lang="en-US" i="1" dirty="0"/>
              <a:t>c, </a:t>
            </a:r>
            <a:r>
              <a:rPr lang="en-US" dirty="0"/>
              <a:t>within a few centuries, we could have outposts at the nearest stars</a:t>
            </a:r>
          </a:p>
          <a:p>
            <a:r>
              <a:rPr lang="en-US" dirty="0"/>
              <a:t>In 10,000 years, we could have many outposts within a few 100 </a:t>
            </a:r>
            <a:r>
              <a:rPr lang="en-US" dirty="0" err="1"/>
              <a:t>ly</a:t>
            </a:r>
            <a:r>
              <a:rPr lang="en-US" dirty="0"/>
              <a:t> of Earth</a:t>
            </a:r>
          </a:p>
          <a:p>
            <a:r>
              <a:rPr lang="en-US" dirty="0"/>
              <a:t>Spreading out from those outposts, in 1,000,000 years, we could have a galaxy-spanning civilization</a:t>
            </a:r>
          </a:p>
          <a:p>
            <a:r>
              <a:rPr lang="en-US" dirty="0"/>
              <a:t>The Milky Way is about 13.5 billion years old; generations of stars coming before us could have had civilizations that were able to do this already, billions of years before us</a:t>
            </a:r>
          </a:p>
          <a:p>
            <a:pPr lvl="1"/>
            <a:r>
              <a:rPr lang="en-US" dirty="0"/>
              <a:t>What if we aren’t the only ones?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B63A9-AE6F-964B-AEF9-997E6B7959A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8500" y="5391150"/>
            <a:ext cx="1333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A150-79B8-E14A-8C33-11E3FB4B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Aliens…?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D1341-481B-7449-9678-DF1492223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Say the odds of a civilization like ours developing around any given star in the Milky Way is 1 in 1,000,000</a:t>
            </a:r>
          </a:p>
          <a:p>
            <a:r>
              <a:rPr lang="en-US" dirty="0"/>
              <a:t>Estimate 100 billion stars in the Milky Way, that means 100,000 civilizations in our Milky Way, one arising roughly every 50,000 years or so</a:t>
            </a:r>
          </a:p>
          <a:p>
            <a:r>
              <a:rPr lang="en-US" dirty="0"/>
              <a:t>The next-youngest civilization to ours would be 50,000 years ahead of us, most would be even more, up to billions of years ahead of us</a:t>
            </a:r>
          </a:p>
          <a:p>
            <a:r>
              <a:rPr lang="en-US" dirty="0"/>
              <a:t>Recall last slide: to make galactic outposts across entire MW would take ~1,000,000 years</a:t>
            </a:r>
          </a:p>
          <a:p>
            <a:endParaRPr lang="en-US" dirty="0"/>
          </a:p>
          <a:p>
            <a:pPr lvl="1"/>
            <a:r>
              <a:rPr lang="en-US" dirty="0"/>
              <a:t>“So where is everybody?”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7A6E0-4768-5D46-B4FB-FC07060E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552462"/>
            <a:ext cx="4019550" cy="22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3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480E-EED2-9345-93D8-CF4CDDE5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alone?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8A52A-D652-C54B-A533-3D3CBAE79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civilizations are extremely rare</a:t>
            </a:r>
          </a:p>
          <a:p>
            <a:pPr lvl="1"/>
            <a:r>
              <a:rPr lang="en-US" dirty="0"/>
              <a:t>Maybe our original estimate was really low- instead of 1 in 1,000,000; maybe the odds are more like 1 in 100 billion</a:t>
            </a:r>
          </a:p>
          <a:p>
            <a:pPr lvl="1"/>
            <a:r>
              <a:rPr lang="en-US" dirty="0"/>
              <a:t>That could imply we’re the first in the MW, maybe the universe</a:t>
            </a:r>
          </a:p>
          <a:p>
            <a:pPr lvl="1"/>
            <a:r>
              <a:rPr lang="en-US" dirty="0"/>
              <a:t>No pressure, humans</a:t>
            </a:r>
          </a:p>
          <a:p>
            <a:pPr lvl="2"/>
            <a:r>
              <a:rPr lang="en-US" dirty="0"/>
              <a:t>If this is true, our existence is remarkable</a:t>
            </a:r>
          </a:p>
          <a:p>
            <a:pPr lvl="2"/>
            <a:r>
              <a:rPr lang="en-US" dirty="0"/>
              <a:t>We would be the first in the universe to be self-aware</a:t>
            </a:r>
          </a:p>
          <a:p>
            <a:pPr lvl="2"/>
            <a:r>
              <a:rPr lang="en-US" dirty="0"/>
              <a:t>Humanity’s existence would be all the more precious, and…</a:t>
            </a:r>
          </a:p>
          <a:p>
            <a:pPr lvl="2"/>
            <a:r>
              <a:rPr lang="en-US" dirty="0"/>
              <a:t>Our self-driven path to demise all the more tragic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7E60-37A7-7649-A6BE-D6CAC313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672" y="4241800"/>
            <a:ext cx="2459228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387C-39E1-794E-A6BE-AD807340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alone?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8620D-44A3-A644-B381-0D3C28B7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scratch that sad one. Let’s say civilizations are common, but spreading out throughout the galaxy isn’t. Why not?</a:t>
            </a:r>
          </a:p>
          <a:p>
            <a:pPr lvl="1"/>
            <a:r>
              <a:rPr lang="en-US" dirty="0"/>
              <a:t>Space travel hard! Expensive! </a:t>
            </a:r>
          </a:p>
          <a:p>
            <a:pPr lvl="1"/>
            <a:r>
              <a:rPr lang="en-US" dirty="0"/>
              <a:t>Maybe the urge to travel is unusual and unique to us</a:t>
            </a:r>
          </a:p>
          <a:p>
            <a:pPr lvl="1"/>
            <a:r>
              <a:rPr lang="en-US" dirty="0" err="1"/>
              <a:t>Orrr</a:t>
            </a:r>
            <a:r>
              <a:rPr lang="en-US" dirty="0"/>
              <a:t> maybe civilizations have existed, but .. Um. Destroyed themselves already.</a:t>
            </a:r>
          </a:p>
          <a:p>
            <a:r>
              <a:rPr lang="en-US" dirty="0"/>
              <a:t>This option is a bummer for us: if countless other MW civilizations have tried space travel and not succeeded before imploding, it’s not a hopeful scenario.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AEAED-DE07-7C4E-B100-071E0639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120444"/>
            <a:ext cx="3505200" cy="2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27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34AA-DD3D-5947-A7C5-4BB635C4A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alone?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B19B-9F5A-4B46-A46E-84CD5B10C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257800"/>
          </a:xfrm>
        </p:spPr>
        <p:txBody>
          <a:bodyPr/>
          <a:lstStyle/>
          <a:p>
            <a:r>
              <a:rPr lang="en-US" dirty="0"/>
              <a:t>Ok, that was a bummer, too. Option 3: there </a:t>
            </a:r>
            <a:r>
              <a:rPr lang="en-US" b="1" dirty="0"/>
              <a:t>IS</a:t>
            </a:r>
            <a:r>
              <a:rPr lang="en-US" dirty="0"/>
              <a:t> a galactic civilization, but it hasn’t yet revealed its existence to us.</a:t>
            </a:r>
          </a:p>
          <a:p>
            <a:pPr lvl="1"/>
            <a:r>
              <a:rPr lang="en-US" dirty="0"/>
              <a:t>Maybe we’re n00bs to the galactic scene and they’re deliberately waiting until the time is right to say hey</a:t>
            </a:r>
          </a:p>
          <a:p>
            <a:pPr lvl="1"/>
            <a:r>
              <a:rPr lang="en-US" dirty="0"/>
              <a:t>Maybe they’re messing with us, like some Earth-sized Truman Show</a:t>
            </a:r>
          </a:p>
          <a:p>
            <a:pPr lvl="2"/>
            <a:r>
              <a:rPr lang="en-US" dirty="0"/>
              <a:t>(I mean, it explains the Bermuda Triangle, anyway)</a:t>
            </a:r>
          </a:p>
          <a:p>
            <a:pPr lvl="1"/>
            <a:endParaRPr lang="en-US" dirty="0"/>
          </a:p>
          <a:p>
            <a:r>
              <a:rPr lang="en-US" dirty="0"/>
              <a:t>A large portion of the choice, at this point, appears to be ours:</a:t>
            </a:r>
          </a:p>
          <a:p>
            <a:pPr lvl="1"/>
            <a:r>
              <a:rPr lang="en-US" dirty="0"/>
              <a:t>Do we develop technology to take us to the stars, or, </a:t>
            </a:r>
          </a:p>
          <a:p>
            <a:pPr lvl="1"/>
            <a:r>
              <a:rPr lang="en-US" dirty="0"/>
              <a:t>Do we self-destruct before we can get there?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0BB3A-2365-8143-AB01-ED04EA9F37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22" t="5756" r="4819"/>
          <a:stretch/>
        </p:blipFill>
        <p:spPr>
          <a:xfrm>
            <a:off x="9601200" y="3429000"/>
            <a:ext cx="2514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B8DA-558F-EA4A-90A0-08885E6E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E106-A4B5-6E4D-9497-8917AB49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AD675-9D18-E34A-90A5-589F28AA7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7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F49A-A0F0-164B-9AB1-4A66CBC94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space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1DF8F-90E4-B94E-9883-ABDBFD150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>
            <a:normAutofit/>
          </a:bodyPr>
          <a:lstStyle/>
          <a:p>
            <a:r>
              <a:rPr lang="en-US" dirty="0"/>
              <a:t>Our fastest Voyagers (Pioneer 10 &amp; 11, Voyager I &amp; II, New Horizons) are traveling as fast as anything built by humans</a:t>
            </a:r>
          </a:p>
          <a:p>
            <a:pPr lvl="1"/>
            <a:r>
              <a:rPr lang="en-US" dirty="0"/>
              <a:t>0.00001</a:t>
            </a:r>
            <a:r>
              <a:rPr lang="en-US" i="1" dirty="0"/>
              <a:t>c</a:t>
            </a:r>
          </a:p>
          <a:p>
            <a:pPr lvl="1"/>
            <a:r>
              <a:rPr lang="en-US" dirty="0"/>
              <a:t>Would take 100,000 years to reach Proxima Cen</a:t>
            </a:r>
          </a:p>
          <a:p>
            <a:r>
              <a:rPr lang="en-US" dirty="0"/>
              <a:t>Need to get closer to </a:t>
            </a:r>
            <a:r>
              <a:rPr lang="en-US" i="1" dirty="0"/>
              <a:t>c </a:t>
            </a:r>
            <a:r>
              <a:rPr lang="en-US" dirty="0"/>
              <a:t>to make travel to nearby stars feasible</a:t>
            </a:r>
          </a:p>
          <a:p>
            <a:pPr lvl="1"/>
            <a:r>
              <a:rPr lang="en-US" dirty="0"/>
              <a:t>Enterprise would need 2000x entirety of Earth’s annual energy usage to go 0.5</a:t>
            </a:r>
            <a:r>
              <a:rPr lang="en-US" i="1" dirty="0"/>
              <a:t>c</a:t>
            </a:r>
            <a:endParaRPr lang="en-US" dirty="0"/>
          </a:p>
          <a:p>
            <a:pPr lvl="1"/>
            <a:r>
              <a:rPr lang="en-US" dirty="0"/>
              <a:t>Need new kind of engines</a:t>
            </a:r>
          </a:p>
          <a:p>
            <a:pPr lvl="1"/>
            <a:r>
              <a:rPr lang="en-US" dirty="0"/>
              <a:t>Need new kind of shielding from high-energy cosmic rays (due to speed of craft’s motion!)</a:t>
            </a:r>
          </a:p>
          <a:p>
            <a:pPr lvl="1"/>
            <a:r>
              <a:rPr lang="en-US" dirty="0"/>
              <a:t>Probably need one-way tickets: everyone on Earth would age 50 years for the two years spent traveling 50 light-years near </a:t>
            </a:r>
            <a:r>
              <a:rPr lang="en-US" i="1" dirty="0"/>
              <a:t>c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531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B1F7D-D984-9E41-BBCD-A1E2CEC2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620" y="809995"/>
            <a:ext cx="4486656" cy="1141497"/>
          </a:xfrm>
        </p:spPr>
        <p:txBody>
          <a:bodyPr/>
          <a:lstStyle/>
          <a:p>
            <a:r>
              <a:rPr lang="en-US" dirty="0"/>
              <a:t>Clicker free response: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CEDA97-53A3-DA4B-8F64-4FD44A0D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0"/>
            <a:ext cx="6096000" cy="6781800"/>
          </a:xfrm>
        </p:spPr>
        <p:txBody>
          <a:bodyPr numCol="2">
            <a:normAutofit lnSpcReduction="10000"/>
          </a:bodyPr>
          <a:lstStyle/>
          <a:p>
            <a:r>
              <a:rPr lang="en-US" sz="2100" dirty="0"/>
              <a:t>History of astronomy</a:t>
            </a:r>
          </a:p>
          <a:p>
            <a:r>
              <a:rPr lang="en-US" sz="2100" dirty="0"/>
              <a:t>Scientific method</a:t>
            </a:r>
          </a:p>
          <a:p>
            <a:r>
              <a:rPr lang="en-US" sz="2100" dirty="0"/>
              <a:t>Phases of the Moon</a:t>
            </a:r>
          </a:p>
          <a:p>
            <a:r>
              <a:rPr lang="en-US" sz="2100" dirty="0"/>
              <a:t>Seasons/the celestial sphere</a:t>
            </a:r>
          </a:p>
          <a:p>
            <a:r>
              <a:rPr lang="en-US" sz="2100" dirty="0"/>
              <a:t>Physics</a:t>
            </a:r>
          </a:p>
          <a:p>
            <a:pPr lvl="1"/>
            <a:r>
              <a:rPr lang="en-US" sz="1800" dirty="0"/>
              <a:t>Conservation laws</a:t>
            </a:r>
          </a:p>
          <a:p>
            <a:pPr lvl="1"/>
            <a:r>
              <a:rPr lang="en-US" sz="1800" dirty="0"/>
              <a:t>Properties of light</a:t>
            </a:r>
          </a:p>
          <a:p>
            <a:pPr lvl="1"/>
            <a:r>
              <a:rPr lang="en-US" sz="1800" dirty="0"/>
              <a:t>Properties of matter</a:t>
            </a:r>
          </a:p>
          <a:p>
            <a:pPr lvl="1"/>
            <a:r>
              <a:rPr lang="en-US" sz="1800" dirty="0"/>
              <a:t>Kepler’s laws</a:t>
            </a:r>
          </a:p>
          <a:p>
            <a:pPr lvl="1"/>
            <a:r>
              <a:rPr lang="en-US" sz="1800" dirty="0"/>
              <a:t>Newton’s laws</a:t>
            </a:r>
          </a:p>
          <a:p>
            <a:pPr lvl="1"/>
            <a:r>
              <a:rPr lang="en-US" sz="1800" dirty="0"/>
              <a:t>Thermal radiation (Wien’s law and Planck’s law)</a:t>
            </a:r>
          </a:p>
          <a:p>
            <a:r>
              <a:rPr lang="en-US" sz="2100" dirty="0"/>
              <a:t>Telescopes</a:t>
            </a:r>
          </a:p>
          <a:p>
            <a:r>
              <a:rPr lang="en-US" sz="2100" dirty="0"/>
              <a:t>The Sun</a:t>
            </a:r>
          </a:p>
          <a:p>
            <a:pPr lvl="1"/>
            <a:r>
              <a:rPr lang="en-US" sz="1800" dirty="0"/>
              <a:t>Structure</a:t>
            </a:r>
          </a:p>
          <a:p>
            <a:pPr lvl="1"/>
            <a:r>
              <a:rPr lang="en-US" sz="1800" dirty="0"/>
              <a:t>Fusion</a:t>
            </a:r>
          </a:p>
          <a:p>
            <a:pPr lvl="1"/>
            <a:r>
              <a:rPr lang="en-US" sz="1800" dirty="0"/>
              <a:t>Activity </a:t>
            </a:r>
          </a:p>
          <a:p>
            <a:r>
              <a:rPr lang="en-US" sz="2100" dirty="0"/>
              <a:t>Stars</a:t>
            </a:r>
          </a:p>
          <a:p>
            <a:pPr lvl="1"/>
            <a:r>
              <a:rPr lang="en-US" sz="1800" dirty="0"/>
              <a:t>Surveying stars (clusters, H-R diagram)</a:t>
            </a:r>
          </a:p>
          <a:p>
            <a:pPr lvl="1"/>
            <a:r>
              <a:rPr lang="en-US" sz="1800" dirty="0"/>
              <a:t>Formation</a:t>
            </a:r>
          </a:p>
          <a:p>
            <a:pPr lvl="1"/>
            <a:r>
              <a:rPr lang="en-US" sz="1800" dirty="0"/>
              <a:t>evolution</a:t>
            </a:r>
          </a:p>
          <a:p>
            <a:pPr lvl="1"/>
            <a:r>
              <a:rPr lang="en-US" sz="1800" dirty="0"/>
              <a:t>after the main sequence</a:t>
            </a:r>
          </a:p>
          <a:p>
            <a:r>
              <a:rPr lang="en-US" sz="2100" dirty="0"/>
              <a:t>Galaxies</a:t>
            </a:r>
          </a:p>
          <a:p>
            <a:pPr lvl="1"/>
            <a:r>
              <a:rPr lang="en-US" sz="1800" dirty="0"/>
              <a:t>The Milky Way</a:t>
            </a:r>
          </a:p>
          <a:p>
            <a:pPr lvl="1"/>
            <a:r>
              <a:rPr lang="en-US" sz="1800" dirty="0"/>
              <a:t>Structure of galaxies</a:t>
            </a:r>
          </a:p>
          <a:p>
            <a:pPr lvl="1"/>
            <a:r>
              <a:rPr lang="en-US" sz="1800" dirty="0"/>
              <a:t>evolution</a:t>
            </a:r>
          </a:p>
          <a:p>
            <a:r>
              <a:rPr lang="en-US" sz="2100" dirty="0"/>
              <a:t>Cosmology: </a:t>
            </a:r>
          </a:p>
          <a:p>
            <a:pPr lvl="1"/>
            <a:r>
              <a:rPr lang="en-US" sz="1800" dirty="0"/>
              <a:t>Hubble’s law</a:t>
            </a:r>
          </a:p>
          <a:p>
            <a:pPr lvl="1"/>
            <a:r>
              <a:rPr lang="en-US" sz="1800" dirty="0"/>
              <a:t>Evidence of the Big Bang</a:t>
            </a:r>
          </a:p>
          <a:p>
            <a:pPr lvl="1"/>
            <a:r>
              <a:rPr lang="en-US" sz="1800" dirty="0"/>
              <a:t>Evolution of the universe</a:t>
            </a:r>
          </a:p>
          <a:p>
            <a:pPr lvl="1"/>
            <a:r>
              <a:rPr lang="en-US" sz="1800" dirty="0"/>
              <a:t>Fate of the universe</a:t>
            </a:r>
          </a:p>
          <a:p>
            <a:r>
              <a:rPr lang="en-US" sz="2100" dirty="0"/>
              <a:t>Exoplanets</a:t>
            </a:r>
          </a:p>
          <a:p>
            <a:pPr lvl="1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701768-CDD3-F54D-831E-FAB3D48E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176272"/>
            <a:ext cx="5181600" cy="4453128"/>
          </a:xfrm>
        </p:spPr>
        <p:txBody>
          <a:bodyPr>
            <a:noAutofit/>
          </a:bodyPr>
          <a:lstStyle/>
          <a:p>
            <a:r>
              <a:rPr lang="en-US" sz="3200" dirty="0"/>
              <a:t>What would you most like me to review next class before the final exam? Which topic this semester was the most challenging for you?</a:t>
            </a:r>
          </a:p>
          <a:p>
            <a:endParaRPr lang="en-US" sz="3200" dirty="0"/>
          </a:p>
          <a:p>
            <a:r>
              <a:rPr lang="en-US" sz="3000" dirty="0"/>
              <a:t>This semester, we studied… </a:t>
            </a:r>
            <a:r>
              <a:rPr lang="en-US" sz="3000" dirty="0">
                <a:sym typeface="Wingdings" pitchFamily="2" charset="2"/>
              </a:rPr>
              <a:t>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958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09194-585B-D74F-AD9A-8F2D6814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Wanderers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114BE-3C30-D148-ACB4-FC5098283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even ask why?</a:t>
            </a:r>
          </a:p>
          <a:p>
            <a:r>
              <a:rPr lang="en-US" dirty="0"/>
              <a:t>Why do we even consider life in the universe?</a:t>
            </a:r>
          </a:p>
        </p:txBody>
      </p:sp>
      <p:sp>
        <p:nvSpPr>
          <p:cNvPr id="4" name="Action Button: Forward or Next 3">
            <a:hlinkClick r:id="rId3" highlightClick="1"/>
            <a:extLst>
              <a:ext uri="{FF2B5EF4-FFF2-40B4-BE49-F238E27FC236}">
                <a16:creationId xmlns:a16="http://schemas.microsoft.com/office/drawing/2014/main" id="{4D8AC1A5-27B6-FC46-A8D0-423560622781}"/>
              </a:ext>
            </a:extLst>
          </p:cNvPr>
          <p:cNvSpPr/>
          <p:nvPr/>
        </p:nvSpPr>
        <p:spPr>
          <a:xfrm>
            <a:off x="4991100" y="4191000"/>
            <a:ext cx="2209800" cy="213360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2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2CBE5-704B-4E4F-AFF7-18C0D7AB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AECDAB-5E6E-FB4C-AB40-50AE26354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5618162"/>
            <a:ext cx="5791200" cy="1136650"/>
          </a:xfrm>
        </p:spPr>
        <p:txBody>
          <a:bodyPr anchor="t"/>
          <a:lstStyle/>
          <a:p>
            <a:pPr eaLnBrk="1" hangingPunct="1">
              <a:defRPr/>
            </a:pPr>
            <a:r>
              <a:rPr lang="en-US" dirty="0"/>
              <a:t>Life in the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395D1-2963-D446-9D63-867C81C81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6303962"/>
            <a:ext cx="5791200" cy="1239838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/>
              <a:t>Chapters 13 and 24. The Cosmic Perspective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7232DA-6765-CD48-B9D8-D322B5AE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3246005"/>
            <a:ext cx="4152900" cy="3586595"/>
          </a:xfrm>
          <a:prstGeom prst="rect">
            <a:avLst/>
          </a:prstGeom>
        </p:spPr>
      </p:pic>
      <p:sp>
        <p:nvSpPr>
          <p:cNvPr id="35841" name="Title 1">
            <a:extLst>
              <a:ext uri="{FF2B5EF4-FFF2-40B4-BE49-F238E27FC236}">
                <a16:creationId xmlns:a16="http://schemas.microsoft.com/office/drawing/2014/main" id="{7EF5FFE5-0BA0-0C45-BD2E-F9B95DFB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x-none" dirty="0"/>
              <a:t>Life in the Universe</a:t>
            </a:r>
          </a:p>
        </p:txBody>
      </p:sp>
      <p:sp>
        <p:nvSpPr>
          <p:cNvPr id="17410" name="Content Placeholder 1">
            <a:extLst>
              <a:ext uri="{FF2B5EF4-FFF2-40B4-BE49-F238E27FC236}">
                <a16:creationId xmlns:a16="http://schemas.microsoft.com/office/drawing/2014/main" id="{FD8EBF85-CAD1-034A-BE83-C1DB77963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400"/>
          </a:xfrm>
        </p:spPr>
        <p:txBody>
          <a:bodyPr/>
          <a:lstStyle/>
          <a:p>
            <a:pPr eaLnBrk="1" hangingPunct="1"/>
            <a:r>
              <a:rPr lang="en-US" altLang="en-US" dirty="0"/>
              <a:t>Switching gears from the heat death of the universe… let’s talk about </a:t>
            </a:r>
            <a:r>
              <a:rPr lang="en-US" altLang="en-US" i="1" dirty="0"/>
              <a:t>life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Is there life in the universe, other than us?</a:t>
            </a:r>
          </a:p>
          <a:p>
            <a:pPr lvl="1" eaLnBrk="1" hangingPunct="1"/>
            <a:r>
              <a:rPr lang="en-US" altLang="en-US" dirty="0"/>
              <a:t>What are the conditions necessary for life?</a:t>
            </a:r>
          </a:p>
          <a:p>
            <a:pPr lvl="1" eaLnBrk="1" hangingPunct="1"/>
            <a:r>
              <a:rPr lang="en-US" altLang="en-US" dirty="0"/>
              <a:t>Where do we look for it?</a:t>
            </a:r>
          </a:p>
          <a:p>
            <a:pPr lvl="1" eaLnBrk="1" hangingPunct="1"/>
            <a:r>
              <a:rPr lang="en-US" altLang="en-US" dirty="0"/>
              <a:t>…why haven’t we found it yet?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198A6-2AA3-6547-BD72-185D58ED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58500" y="5391150"/>
            <a:ext cx="1333500" cy="146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D714-D033-1E42-9063-F251530C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673C3-982A-4C47-9EA8-E6F965CC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>
            <a:normAutofit/>
          </a:bodyPr>
          <a:lstStyle/>
          <a:p>
            <a:r>
              <a:rPr lang="en-US" dirty="0"/>
              <a:t>Evidence of extremophiles on Earth expand our view of what “supporting life” might mean</a:t>
            </a:r>
          </a:p>
          <a:p>
            <a:pPr lvl="1"/>
            <a:r>
              <a:rPr lang="en-US" dirty="0"/>
              <a:t>Live in extreme heat, acidity, dryness</a:t>
            </a:r>
          </a:p>
          <a:p>
            <a:r>
              <a:rPr lang="en-US" dirty="0"/>
              <a:t>Planets in our solar system that may have supported life:</a:t>
            </a:r>
          </a:p>
          <a:p>
            <a:pPr lvl="1"/>
            <a:r>
              <a:rPr lang="en-US" dirty="0"/>
              <a:t>Mars: </a:t>
            </a:r>
          </a:p>
          <a:p>
            <a:pPr lvl="2"/>
            <a:r>
              <a:rPr lang="en-US" dirty="0"/>
              <a:t>evidence for liquid water in the past</a:t>
            </a:r>
          </a:p>
          <a:p>
            <a:pPr lvl="2"/>
            <a:r>
              <a:rPr lang="en-US" dirty="0"/>
              <a:t>current water ice</a:t>
            </a:r>
          </a:p>
          <a:p>
            <a:pPr lvl="2"/>
            <a:r>
              <a:rPr lang="en-US" dirty="0"/>
              <a:t>methane gas in its atmosphere that we don’t know </a:t>
            </a:r>
          </a:p>
          <a:p>
            <a:pPr marL="457200" lvl="2" indent="0">
              <a:buNone/>
            </a:pPr>
            <a:r>
              <a:rPr lang="en-US" dirty="0"/>
              <a:t>   the origin of</a:t>
            </a:r>
          </a:p>
          <a:p>
            <a:pPr lvl="2"/>
            <a:r>
              <a:rPr lang="en-US" dirty="0"/>
              <a:t>potentially liquid water in the interior</a:t>
            </a:r>
          </a:p>
          <a:p>
            <a:pPr lvl="2"/>
            <a:r>
              <a:rPr lang="en-US" dirty="0"/>
              <a:t>maybe we’ll find Martian fossils someday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6F113-1E94-6E45-832D-A6749731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00" y="22860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941E-CD26-CC43-ADF9-088D21E7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in science…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A257-0CE7-FE40-B998-11B6D00F3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105400"/>
          </a:xfrm>
        </p:spPr>
        <p:txBody>
          <a:bodyPr/>
          <a:lstStyle/>
          <a:p>
            <a:r>
              <a:rPr lang="en-US" dirty="0"/>
              <a:t>Chilean Atacama desert thought to have been </a:t>
            </a:r>
            <a:r>
              <a:rPr lang="en-US" dirty="0" err="1"/>
              <a:t>hyperarid</a:t>
            </a:r>
            <a:r>
              <a:rPr lang="en-US" dirty="0"/>
              <a:t> for the past 15 million years</a:t>
            </a:r>
          </a:p>
          <a:p>
            <a:r>
              <a:rPr lang="en-US" dirty="0"/>
              <a:t>In places, no rain recorded for past ~500 years</a:t>
            </a:r>
          </a:p>
          <a:p>
            <a:r>
              <a:rPr lang="en-US" dirty="0"/>
              <a:t>Microbiome has adapted to arid conditions: about 16 known microbial species in soil</a:t>
            </a:r>
          </a:p>
          <a:p>
            <a:r>
              <a:rPr lang="en-US" dirty="0"/>
              <a:t>Until…</a:t>
            </a:r>
          </a:p>
          <a:p>
            <a:pPr lvl="1"/>
            <a:r>
              <a:rPr lang="en-US" dirty="0"/>
              <a:t>Rain! ”Freak weather event” left pools of water in normally </a:t>
            </a:r>
            <a:r>
              <a:rPr lang="en-US" dirty="0" err="1"/>
              <a:t>hyperarid</a:t>
            </a:r>
            <a:r>
              <a:rPr lang="en-US" dirty="0"/>
              <a:t> region</a:t>
            </a:r>
          </a:p>
          <a:p>
            <a:pPr lvl="1"/>
            <a:r>
              <a:rPr lang="en-US" dirty="0"/>
              <a:t>Only 2-4 microbial species left</a:t>
            </a:r>
          </a:p>
          <a:p>
            <a:r>
              <a:rPr lang="en-US" dirty="0"/>
              <a:t>Area thought of as proxy for Mars</a:t>
            </a:r>
          </a:p>
          <a:p>
            <a:r>
              <a:rPr lang="en-US" dirty="0"/>
              <a:t>Maybe Mars’ life was wiped out by water, rather than </a:t>
            </a:r>
          </a:p>
          <a:p>
            <a:pPr marL="0" indent="0">
              <a:buNone/>
            </a:pPr>
            <a:r>
              <a:rPr lang="en-US" dirty="0"/>
              <a:t>   supported </a:t>
            </a:r>
          </a:p>
          <a:p>
            <a:r>
              <a:rPr lang="en-US" dirty="0"/>
              <a:t>Must carefully consider what we think is necessary for life </a:t>
            </a:r>
          </a:p>
          <a:p>
            <a:pPr marL="0" indent="0">
              <a:buNone/>
            </a:pPr>
            <a:r>
              <a:rPr lang="en-US" dirty="0"/>
              <a:t>   in the universe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2FEDD-D3B9-6543-9C8B-76356AF5A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67200"/>
            <a:ext cx="44450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613C-3C53-4A4A-B91C-7B5004EE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2D6F-9644-E94A-A5F4-9C03A5863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7556500" cy="5334000"/>
          </a:xfrm>
        </p:spPr>
        <p:txBody>
          <a:bodyPr>
            <a:normAutofit/>
          </a:bodyPr>
          <a:lstStyle/>
          <a:p>
            <a:r>
              <a:rPr lang="en-US" dirty="0"/>
              <a:t>Moons in our solar system that could support life</a:t>
            </a:r>
          </a:p>
          <a:p>
            <a:pPr lvl="1"/>
            <a:r>
              <a:rPr lang="en-US" dirty="0"/>
              <a:t>Jupiter:</a:t>
            </a:r>
          </a:p>
          <a:p>
            <a:pPr lvl="2"/>
            <a:r>
              <a:rPr lang="en-US" dirty="0"/>
              <a:t>Europa</a:t>
            </a:r>
          </a:p>
          <a:p>
            <a:pPr lvl="3"/>
            <a:r>
              <a:rPr lang="en-US" dirty="0"/>
              <a:t>Tidal heating would make interior liquid ocean</a:t>
            </a:r>
          </a:p>
          <a:p>
            <a:pPr lvl="3"/>
            <a:r>
              <a:rPr lang="en-US" dirty="0"/>
              <a:t>Hot volcanic vents at bottom of interior sea</a:t>
            </a:r>
          </a:p>
          <a:p>
            <a:pPr lvl="3"/>
            <a:r>
              <a:rPr lang="en-US" dirty="0"/>
              <a:t>So promising, scientists wondering why there wouldn’t be life after 4.5 billion years</a:t>
            </a:r>
          </a:p>
          <a:p>
            <a:pPr lvl="2"/>
            <a:r>
              <a:rPr lang="en-US" dirty="0"/>
              <a:t>Ganymede &amp; </a:t>
            </a:r>
            <a:r>
              <a:rPr lang="en-US" dirty="0" err="1"/>
              <a:t>Callisto</a:t>
            </a:r>
            <a:endParaRPr lang="en-US" dirty="0"/>
          </a:p>
          <a:p>
            <a:pPr lvl="3"/>
            <a:r>
              <a:rPr lang="en-US" dirty="0"/>
              <a:t>Also have potential for sub-surface liquid oceans</a:t>
            </a:r>
          </a:p>
          <a:p>
            <a:pPr lvl="3"/>
            <a:r>
              <a:rPr lang="en-US" dirty="0"/>
              <a:t>But, lower tidal forces; less energy. Maybe smaller life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808F0-CDBB-F045-9F77-F0D3653F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307913"/>
            <a:ext cx="2832100" cy="2124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381E8-6EFB-1A40-B6C0-532E5FDF1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3021486"/>
            <a:ext cx="2832100" cy="1897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2324D-4873-FD44-B702-9F70C71F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200" y="4508127"/>
            <a:ext cx="24638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56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613C-3C53-4A4A-B91C-7B5004EE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our solar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E2D6F-9644-E94A-A5F4-9C03A5863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524000"/>
            <a:ext cx="61722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Moons in our solar system that could support life</a:t>
            </a:r>
          </a:p>
          <a:p>
            <a:pPr lvl="1"/>
            <a:r>
              <a:rPr lang="en-US" dirty="0"/>
              <a:t>Saturn:</a:t>
            </a:r>
          </a:p>
          <a:p>
            <a:pPr lvl="2"/>
            <a:r>
              <a:rPr lang="en-US" dirty="0"/>
              <a:t>Titan</a:t>
            </a:r>
          </a:p>
          <a:p>
            <a:pPr lvl="3"/>
            <a:r>
              <a:rPr lang="en-US" dirty="0"/>
              <a:t>Cold, mostly N atmosphere, but atmosphere would protect from radiation/cosmic rays</a:t>
            </a:r>
          </a:p>
          <a:p>
            <a:pPr lvl="3"/>
            <a:r>
              <a:rPr lang="en-US" dirty="0"/>
              <a:t>Surface can support liquid methane and ethane lakes, not water</a:t>
            </a:r>
          </a:p>
          <a:p>
            <a:pPr lvl="3"/>
            <a:r>
              <a:rPr lang="en-US" dirty="0"/>
              <a:t>Low gravity + atmosphere = we could fly if wearing wings! Spiffy</a:t>
            </a:r>
          </a:p>
          <a:p>
            <a:pPr lvl="2"/>
            <a:r>
              <a:rPr lang="en-US" dirty="0"/>
              <a:t>Enceladus</a:t>
            </a:r>
          </a:p>
          <a:p>
            <a:pPr lvl="3"/>
            <a:r>
              <a:rPr lang="en-US" dirty="0"/>
              <a:t>Ice fountains and liquid sub-surface water</a:t>
            </a:r>
          </a:p>
          <a:p>
            <a:pPr lvl="3"/>
            <a:r>
              <a:rPr lang="en-US" dirty="0"/>
              <a:t>Could possibly live there if we dug down enough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44FA2-E796-4143-B725-CCEFB9010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13200"/>
            <a:ext cx="48768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98DDC-C6D1-054B-B367-D33B89EC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203198"/>
            <a:ext cx="3759200" cy="28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9665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501A024C-3313-E744-849F-877DBA7D5E64}" vid="{6F19F048-4B34-BA4A-8946-E48CB446328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9104</TotalTime>
  <Words>3041</Words>
  <Application>Microsoft Macintosh PowerPoint</Application>
  <PresentationFormat>Widescreen</PresentationFormat>
  <Paragraphs>432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ＭＳ Ｐゴシック</vt:lpstr>
      <vt:lpstr>Arial</vt:lpstr>
      <vt:lpstr>Gill Sans MT</vt:lpstr>
      <vt:lpstr>Times</vt:lpstr>
      <vt:lpstr>Wingdings</vt:lpstr>
      <vt:lpstr>Parcel</vt:lpstr>
      <vt:lpstr>Logistical notes</vt:lpstr>
      <vt:lpstr>Accelerating universe?</vt:lpstr>
      <vt:lpstr>The fate of the universe</vt:lpstr>
      <vt:lpstr>Life in the universe</vt:lpstr>
      <vt:lpstr>Life in the Universe</vt:lpstr>
      <vt:lpstr>Life in our solar system?</vt:lpstr>
      <vt:lpstr>Today in science…</vt:lpstr>
      <vt:lpstr>Life in our solar system?</vt:lpstr>
      <vt:lpstr>Life in our solar system?</vt:lpstr>
      <vt:lpstr>Team Saturn’s Moons</vt:lpstr>
      <vt:lpstr>Team Jupiter’s Moons</vt:lpstr>
      <vt:lpstr>Which planet would you want to live on the moon of?</vt:lpstr>
      <vt:lpstr>Life outside our solar system?</vt:lpstr>
      <vt:lpstr>Life outside our solar system?</vt:lpstr>
      <vt:lpstr>Life outside our solar system?</vt:lpstr>
      <vt:lpstr>Exoplanets!</vt:lpstr>
      <vt:lpstr>Detecting exoplanets</vt:lpstr>
      <vt:lpstr>Detecting exoplanets</vt:lpstr>
      <vt:lpstr>Detecting exoplanets</vt:lpstr>
      <vt:lpstr>Aside, re: transits</vt:lpstr>
      <vt:lpstr>Aside, re: transits</vt:lpstr>
      <vt:lpstr>M dwarf transits</vt:lpstr>
      <vt:lpstr>Detecting exoplanets</vt:lpstr>
      <vt:lpstr>Detecting exoplanets</vt:lpstr>
      <vt:lpstr>Detecting exoplanets</vt:lpstr>
      <vt:lpstr>Exoplanet detections</vt:lpstr>
      <vt:lpstr>Exoplanets</vt:lpstr>
      <vt:lpstr>Exoplanets</vt:lpstr>
      <vt:lpstr>Exoplanets</vt:lpstr>
      <vt:lpstr>Aliens…?</vt:lpstr>
      <vt:lpstr>Aliens…?</vt:lpstr>
      <vt:lpstr>Aliens…?</vt:lpstr>
      <vt:lpstr>Are we alone?</vt:lpstr>
      <vt:lpstr>Are we alone?</vt:lpstr>
      <vt:lpstr>Are we alone?</vt:lpstr>
      <vt:lpstr>PowerPoint Presentation</vt:lpstr>
      <vt:lpstr>Challenges of space travel</vt:lpstr>
      <vt:lpstr>Clicker free response:</vt:lpstr>
      <vt:lpstr>Wanderers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160</cp:revision>
  <cp:lastPrinted>2018-11-20T15:27:25Z</cp:lastPrinted>
  <dcterms:created xsi:type="dcterms:W3CDTF">2018-08-16T18:07:09Z</dcterms:created>
  <dcterms:modified xsi:type="dcterms:W3CDTF">2018-11-20T21:22:02Z</dcterms:modified>
</cp:coreProperties>
</file>